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0" d="100"/>
          <a:sy n="90" d="100"/>
        </p:scale>
        <p:origin x="37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F27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obshi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6560" y="0"/>
            <a:ext cx="5422392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7498079" cy="6858000"/>
          </a:xfrm>
          <a:prstGeom prst="rect">
            <a:avLst/>
          </a:prstGeom>
          <a:solidFill>
            <a:srgbClr val="1F27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822960" y="1051560"/>
            <a:ext cx="146304" cy="1463040"/>
          </a:xfrm>
          <a:prstGeom prst="rect">
            <a:avLst/>
          </a:prstGeom>
          <a:solidFill>
            <a:srgbClr val="C491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097280" y="960120"/>
            <a:ext cx="6035040" cy="16132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Aft>
                <a:spcPts val="500"/>
              </a:spcAft>
            </a:pPr>
            <a:r>
              <a:rPr lang="ru-RU" sz="1500" b="1" dirty="0">
                <a:solidFill>
                  <a:srgbClr val="C4913A"/>
                </a:solidFill>
                <a:latin typeface="Arial"/>
              </a:rPr>
              <a:t>БИВАЧНЫЙ </a:t>
            </a:r>
            <a:r>
              <a:rPr sz="1500" b="1" dirty="0">
                <a:solidFill>
                  <a:srgbClr val="C4913A"/>
                </a:solidFill>
                <a:latin typeface="Arial"/>
              </a:rPr>
              <a:t>МЕШОК</a:t>
            </a:r>
            <a:r>
              <a:rPr lang="ru-RU" sz="1500" b="1" dirty="0">
                <a:solidFill>
                  <a:srgbClr val="C4913A"/>
                </a:solidFill>
                <a:latin typeface="Arial"/>
              </a:rPr>
              <a:t> (</a:t>
            </a:r>
            <a:r>
              <a:rPr lang="ru-RU" sz="1500" b="1" dirty="0" err="1">
                <a:solidFill>
                  <a:srgbClr val="C4913A"/>
                </a:solidFill>
                <a:latin typeface="Arial"/>
              </a:rPr>
              <a:t>гермочехол</a:t>
            </a:r>
            <a:r>
              <a:rPr lang="ru-RU" sz="1500" b="1" dirty="0">
                <a:solidFill>
                  <a:srgbClr val="C4913A"/>
                </a:solidFill>
                <a:latin typeface="Arial"/>
              </a:rPr>
              <a:t> – кокон)</a:t>
            </a:r>
            <a:endParaRPr sz="1500" b="1" dirty="0">
              <a:solidFill>
                <a:srgbClr val="C4913A"/>
              </a:solidFill>
              <a:latin typeface="Arial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sz="6600" b="1" dirty="0">
                <a:solidFill>
                  <a:srgbClr val="FFFFFF"/>
                </a:solidFill>
                <a:latin typeface="Arial"/>
              </a:rPr>
              <a:t>СУХО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sz="1550" b="0" dirty="0">
                <a:solidFill>
                  <a:srgbClr val="D8D2C0"/>
                </a:solidFill>
                <a:latin typeface="Arial"/>
              </a:rPr>
              <a:t>С.У.Х.О. — «</a:t>
            </a:r>
            <a:r>
              <a:rPr lang="ru-RU" sz="1550" dirty="0">
                <a:solidFill>
                  <a:srgbClr val="D8D2C0"/>
                </a:solidFill>
                <a:latin typeface="Arial"/>
              </a:rPr>
              <a:t>С</a:t>
            </a:r>
            <a:r>
              <a:rPr sz="1550" b="0" dirty="0" err="1">
                <a:solidFill>
                  <a:srgbClr val="D8D2C0"/>
                </a:solidFill>
                <a:latin typeface="Arial"/>
              </a:rPr>
              <a:t>олдат</a:t>
            </a:r>
            <a:r>
              <a:rPr sz="1550" b="0" dirty="0">
                <a:solidFill>
                  <a:srgbClr val="D8D2C0"/>
                </a:solidFill>
                <a:latin typeface="Arial"/>
              </a:rPr>
              <a:t> </a:t>
            </a:r>
            <a:r>
              <a:rPr lang="ru-RU" sz="1550" dirty="0">
                <a:solidFill>
                  <a:srgbClr val="D8D2C0"/>
                </a:solidFill>
                <a:latin typeface="Arial"/>
              </a:rPr>
              <a:t>У</a:t>
            </a:r>
            <a:r>
              <a:rPr sz="1550" b="0" dirty="0" err="1">
                <a:solidFill>
                  <a:srgbClr val="D8D2C0"/>
                </a:solidFill>
                <a:latin typeface="Arial"/>
              </a:rPr>
              <a:t>стал</a:t>
            </a:r>
            <a:r>
              <a:rPr sz="1550" b="0" dirty="0">
                <a:solidFill>
                  <a:srgbClr val="D8D2C0"/>
                </a:solidFill>
                <a:latin typeface="Arial"/>
              </a:rPr>
              <a:t>, </a:t>
            </a:r>
            <a:r>
              <a:rPr lang="ru-RU" sz="1550" dirty="0">
                <a:solidFill>
                  <a:srgbClr val="D8D2C0"/>
                </a:solidFill>
                <a:latin typeface="Arial"/>
              </a:rPr>
              <a:t>Х</a:t>
            </a:r>
            <a:r>
              <a:rPr sz="1550" b="0" dirty="0" err="1">
                <a:solidFill>
                  <a:srgbClr val="D8D2C0"/>
                </a:solidFill>
                <a:latin typeface="Arial"/>
              </a:rPr>
              <a:t>очет</a:t>
            </a:r>
            <a:r>
              <a:rPr sz="1550" b="0" dirty="0">
                <a:solidFill>
                  <a:srgbClr val="D8D2C0"/>
                </a:solidFill>
                <a:latin typeface="Arial"/>
              </a:rPr>
              <a:t> </a:t>
            </a:r>
            <a:r>
              <a:rPr lang="ru-RU" sz="1550" dirty="0">
                <a:solidFill>
                  <a:srgbClr val="D8D2C0"/>
                </a:solidFill>
                <a:latin typeface="Arial"/>
              </a:rPr>
              <a:t>О</a:t>
            </a:r>
            <a:r>
              <a:rPr sz="1550" b="0" dirty="0" err="1">
                <a:solidFill>
                  <a:srgbClr val="D8D2C0"/>
                </a:solidFill>
                <a:latin typeface="Arial"/>
              </a:rPr>
              <a:t>тдохнуть</a:t>
            </a:r>
            <a:r>
              <a:rPr sz="1550" b="0" dirty="0">
                <a:solidFill>
                  <a:srgbClr val="D8D2C0"/>
                </a:solidFill>
                <a:latin typeface="Arial"/>
              </a:rPr>
              <a:t>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3246120"/>
            <a:ext cx="5806440" cy="1737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900"/>
              </a:spcAft>
            </a:pPr>
            <a:r>
              <a:rPr sz="1500" b="1">
                <a:solidFill>
                  <a:srgbClr val="C4913A"/>
                </a:solidFill>
                <a:latin typeface="Arial"/>
              </a:rPr>
              <a:t>▪  </a:t>
            </a:r>
            <a:r>
              <a:rPr sz="1500" b="1">
                <a:solidFill>
                  <a:srgbClr val="FFFFFF"/>
                </a:solidFill>
                <a:latin typeface="Arial"/>
              </a:rPr>
              <a:t>Бивачный мешок</a:t>
            </a:r>
            <a:r>
              <a:rPr sz="1500" b="0">
                <a:solidFill>
                  <a:srgbClr val="D8D2C0"/>
                </a:solidFill>
                <a:latin typeface="Arial"/>
              </a:rPr>
              <a:t> — сухой сон в любом месте, можно со спальником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900"/>
              </a:spcAft>
            </a:pPr>
            <a:r>
              <a:rPr sz="1500" b="1">
                <a:solidFill>
                  <a:srgbClr val="C4913A"/>
                </a:solidFill>
                <a:latin typeface="Arial"/>
              </a:rPr>
              <a:t>▪  </a:t>
            </a:r>
            <a:r>
              <a:rPr sz="1500" b="1">
                <a:solidFill>
                  <a:srgbClr val="FFFFFF"/>
                </a:solidFill>
                <a:latin typeface="Arial"/>
              </a:rPr>
              <a:t>Гамак</a:t>
            </a:r>
            <a:r>
              <a:rPr sz="1500" b="0">
                <a:solidFill>
                  <a:srgbClr val="D8D2C0"/>
                </a:solidFill>
                <a:latin typeface="Arial"/>
              </a:rPr>
              <a:t> — подвес над мокрой землёй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900"/>
              </a:spcAft>
            </a:pPr>
            <a:r>
              <a:rPr sz="1500" b="1">
                <a:solidFill>
                  <a:srgbClr val="C4913A"/>
                </a:solidFill>
                <a:latin typeface="Arial"/>
              </a:rPr>
              <a:t>▪  </a:t>
            </a:r>
            <a:r>
              <a:rPr sz="1500" b="1">
                <a:solidFill>
                  <a:srgbClr val="FFFFFF"/>
                </a:solidFill>
                <a:latin typeface="Arial"/>
              </a:rPr>
              <a:t>Носилки</a:t>
            </a:r>
            <a:r>
              <a:rPr sz="1500" b="0">
                <a:solidFill>
                  <a:srgbClr val="D8D2C0"/>
                </a:solidFill>
                <a:latin typeface="Arial"/>
              </a:rPr>
              <a:t> — эвакуация раненого силами двух человек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6309360"/>
            <a:ext cx="585216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1050" b="0">
                <a:solidFill>
                  <a:srgbClr val="666C64"/>
                </a:solidFill>
                <a:latin typeface="Arial"/>
              </a:rPr>
              <a:t>Презентация для фондов помощи фронту и армейских подразделений ·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DE6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02920" y="457200"/>
            <a:ext cx="128016" cy="658368"/>
          </a:xfrm>
          <a:prstGeom prst="rect">
            <a:avLst/>
          </a:prstGeom>
          <a:solidFill>
            <a:srgbClr val="C491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240" y="384048"/>
            <a:ext cx="10698480" cy="10058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C4913A"/>
                </a:solidFill>
                <a:latin typeface="Arial"/>
              </a:rPr>
              <a:t>СОТРУДНИЧЕСТВО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000" b="1">
                <a:solidFill>
                  <a:srgbClr val="191F18"/>
                </a:solidFill>
                <a:latin typeface="Arial"/>
              </a:rPr>
              <a:t>Как фонд может подключиться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1572768"/>
            <a:ext cx="10607040" cy="17780"/>
          </a:xfrm>
          <a:prstGeom prst="rect">
            <a:avLst/>
          </a:prstGeom>
          <a:solidFill>
            <a:srgbClr val="D8D2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777240" y="2011680"/>
            <a:ext cx="822960" cy="822960"/>
          </a:xfrm>
          <a:prstGeom prst="rect">
            <a:avLst/>
          </a:prstGeom>
          <a:solidFill>
            <a:srgbClr val="C491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77240" y="2011680"/>
            <a:ext cx="822960" cy="8229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300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28800" y="2029968"/>
            <a:ext cx="9509760" cy="8229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1700" b="1">
                <a:solidFill>
                  <a:srgbClr val="191F18"/>
                </a:solidFill>
                <a:latin typeface="Arial"/>
              </a:rPr>
              <a:t>Выбираете объём  —  </a:t>
            </a:r>
            <a:r>
              <a:rPr sz="1500" b="0">
                <a:solidFill>
                  <a:srgbClr val="4A4F45"/>
                </a:solidFill>
                <a:latin typeface="Arial"/>
              </a:rPr>
              <a:t>Пилот 50–100 штук или серийная партия под конкретное подразделение.</a:t>
            </a:r>
          </a:p>
        </p:txBody>
      </p:sp>
      <p:sp>
        <p:nvSpPr>
          <p:cNvPr id="9" name="Rectangle 8"/>
          <p:cNvSpPr/>
          <p:nvPr/>
        </p:nvSpPr>
        <p:spPr>
          <a:xfrm>
            <a:off x="777240" y="3035808"/>
            <a:ext cx="822960" cy="822960"/>
          </a:xfrm>
          <a:prstGeom prst="rect">
            <a:avLst/>
          </a:prstGeom>
          <a:solidFill>
            <a:srgbClr val="C491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77240" y="3035808"/>
            <a:ext cx="822960" cy="8229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3000" b="1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28800" y="3054096"/>
            <a:ext cx="9509760" cy="8229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1700" b="1">
                <a:solidFill>
                  <a:srgbClr val="191F18"/>
                </a:solidFill>
                <a:latin typeface="Arial"/>
              </a:rPr>
              <a:t>Согласуете и оплачиваете  —  </a:t>
            </a:r>
            <a:r>
              <a:rPr sz="1500" b="0">
                <a:solidFill>
                  <a:srgbClr val="4A4F45"/>
                </a:solidFill>
                <a:latin typeface="Arial"/>
              </a:rPr>
              <a:t>Счёт от ИП, договор, 100% предоплата. Быстрое согласование внутри фонда.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77240" y="4059936"/>
            <a:ext cx="822960" cy="822960"/>
          </a:xfrm>
          <a:prstGeom prst="rect">
            <a:avLst/>
          </a:prstGeom>
          <a:solidFill>
            <a:srgbClr val="C491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77240" y="4059936"/>
            <a:ext cx="822960" cy="8229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3000" b="1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28800" y="4078224"/>
            <a:ext cx="9509760" cy="8229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1700" b="1">
                <a:solidFill>
                  <a:srgbClr val="191F18"/>
                </a:solidFill>
                <a:latin typeface="Arial"/>
              </a:rPr>
              <a:t>Мы шьём и отгружаем  —  </a:t>
            </a:r>
            <a:r>
              <a:rPr sz="1500" b="0">
                <a:solidFill>
                  <a:srgbClr val="4A4F45"/>
                </a:solidFill>
                <a:latin typeface="Arial"/>
              </a:rPr>
              <a:t>Пошив в Туле — партия от 50 шт до 1 недели после оплаты. Передаёте бойцам напрямую или через свою логистику.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77240" y="5084064"/>
            <a:ext cx="822960" cy="822960"/>
          </a:xfrm>
          <a:prstGeom prst="rect">
            <a:avLst/>
          </a:prstGeom>
          <a:solidFill>
            <a:srgbClr val="C491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777240" y="5084064"/>
            <a:ext cx="822960" cy="8229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3000" b="1">
                <a:solidFill>
                  <a:srgbClr val="FFFFFF"/>
                </a:solidFill>
                <a:latin typeface="Arial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28800" y="5102352"/>
            <a:ext cx="9509760" cy="8229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1700" b="1">
                <a:solidFill>
                  <a:srgbClr val="191F18"/>
                </a:solidFill>
                <a:latin typeface="Arial"/>
              </a:rPr>
              <a:t>Получаете контент  —  </a:t>
            </a:r>
            <a:r>
              <a:rPr sz="1500" b="0">
                <a:solidFill>
                  <a:srgbClr val="4A4F45"/>
                </a:solidFill>
                <a:latin typeface="Arial"/>
              </a:rPr>
              <a:t>Фото и отзывы из части — прозрачный отчёт для жертвователей фонда.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419088"/>
            <a:ext cx="1115568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>
                <a:solidFill>
                  <a:srgbClr val="666C64"/>
                </a:solidFill>
                <a:latin typeface="Arial"/>
              </a:rPr>
              <a:t>СУХО · презентация для СВО и армии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F27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822960" y="1280160"/>
            <a:ext cx="146304" cy="914400"/>
          </a:xfrm>
          <a:prstGeom prst="rect">
            <a:avLst/>
          </a:prstGeom>
          <a:solidFill>
            <a:srgbClr val="C491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097280" y="1188720"/>
            <a:ext cx="9144000" cy="1828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400" b="1">
                <a:solidFill>
                  <a:srgbClr val="FFFFFF"/>
                </a:solidFill>
                <a:latin typeface="Arial"/>
              </a:rPr>
              <a:t>Сухое место для сна —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400" b="1">
                <a:solidFill>
                  <a:srgbClr val="FFFFFF"/>
                </a:solidFill>
                <a:latin typeface="Arial"/>
              </a:rPr>
              <a:t>и второй шанс тому, кого надо вынести.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" y="3200400"/>
            <a:ext cx="914400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1600" b="0" dirty="0">
                <a:solidFill>
                  <a:srgbClr val="D8D2C0"/>
                </a:solidFill>
                <a:latin typeface="Arial"/>
              </a:rPr>
              <a:t>СУХО — </a:t>
            </a:r>
            <a:r>
              <a:rPr sz="1600" b="0" dirty="0" err="1">
                <a:solidFill>
                  <a:srgbClr val="D8D2C0"/>
                </a:solidFill>
                <a:latin typeface="Arial"/>
              </a:rPr>
              <a:t>гермочехол-кокон</a:t>
            </a:r>
            <a:r>
              <a:rPr sz="1600" b="0" dirty="0">
                <a:solidFill>
                  <a:srgbClr val="D8D2C0"/>
                </a:solidFill>
                <a:latin typeface="Arial"/>
              </a:rPr>
              <a:t> 3-в-1. </a:t>
            </a:r>
            <a:r>
              <a:rPr sz="1600" b="0" dirty="0" err="1">
                <a:solidFill>
                  <a:srgbClr val="D8D2C0"/>
                </a:solidFill>
                <a:latin typeface="Arial"/>
              </a:rPr>
              <a:t>Готов</a:t>
            </a:r>
            <a:r>
              <a:rPr sz="1600" b="0" dirty="0">
                <a:solidFill>
                  <a:srgbClr val="D8D2C0"/>
                </a:solidFill>
                <a:latin typeface="Arial"/>
              </a:rPr>
              <a:t> к </a:t>
            </a:r>
            <a:r>
              <a:rPr sz="1600" b="0" dirty="0" err="1">
                <a:solidFill>
                  <a:srgbClr val="D8D2C0"/>
                </a:solidFill>
                <a:latin typeface="Arial"/>
              </a:rPr>
              <a:t>запуску</a:t>
            </a:r>
            <a:r>
              <a:rPr sz="1600" b="0" dirty="0">
                <a:solidFill>
                  <a:srgbClr val="D8D2C0"/>
                </a:solidFill>
                <a:latin typeface="Arial"/>
              </a:rPr>
              <a:t> в </a:t>
            </a:r>
            <a:r>
              <a:rPr sz="1600" b="0" dirty="0" err="1">
                <a:solidFill>
                  <a:srgbClr val="D8D2C0"/>
                </a:solidFill>
                <a:latin typeface="Arial"/>
              </a:rPr>
              <a:t>производство</a:t>
            </a:r>
            <a:r>
              <a:rPr sz="1600" b="0" dirty="0">
                <a:solidFill>
                  <a:srgbClr val="D8D2C0"/>
                </a:solidFill>
                <a:latin typeface="Arial"/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1097280" y="4206240"/>
            <a:ext cx="6035040" cy="17780"/>
          </a:xfrm>
          <a:prstGeom prst="rect">
            <a:avLst/>
          </a:prstGeom>
          <a:solidFill>
            <a:srgbClr val="4B5A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097280" y="4434840"/>
            <a:ext cx="9144000" cy="119263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1" dirty="0" err="1">
                <a:solidFill>
                  <a:srgbClr val="FFFFFF"/>
                </a:solidFill>
                <a:latin typeface="Arial"/>
              </a:rPr>
              <a:t>Контакт</a:t>
            </a:r>
            <a:r>
              <a:rPr sz="1700" b="1" dirty="0">
                <a:solidFill>
                  <a:srgbClr val="FFFFFF"/>
                </a:solidFill>
                <a:latin typeface="Arial"/>
              </a:rPr>
              <a:t>: </a:t>
            </a:r>
            <a:r>
              <a:rPr sz="1700" b="1" dirty="0" err="1">
                <a:solidFill>
                  <a:srgbClr val="FFFFFF"/>
                </a:solidFill>
                <a:latin typeface="Arial"/>
              </a:rPr>
              <a:t>Игорь</a:t>
            </a:r>
            <a:r>
              <a:rPr lang="ru-RU" sz="1700" b="1" dirty="0">
                <a:solidFill>
                  <a:srgbClr val="FFFFFF"/>
                </a:solidFill>
                <a:latin typeface="Arial"/>
              </a:rPr>
              <a:t> Макрушенко</a:t>
            </a:r>
            <a:endParaRPr sz="1700" b="1" dirty="0">
              <a:solidFill>
                <a:srgbClr val="FFFFFF"/>
              </a:solidFill>
              <a:latin typeface="Arial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</a:pPr>
            <a:r>
              <a:rPr sz="1500" b="0" dirty="0" err="1">
                <a:solidFill>
                  <a:srgbClr val="D8D2C0"/>
                </a:solidFill>
                <a:latin typeface="Arial"/>
              </a:rPr>
              <a:t>Телефон</a:t>
            </a:r>
            <a:r>
              <a:rPr sz="1500" b="0" dirty="0">
                <a:solidFill>
                  <a:srgbClr val="D8D2C0"/>
                </a:solidFill>
                <a:latin typeface="Arial"/>
              </a:rPr>
              <a:t>: +7 916 402-02-01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</a:pPr>
            <a:r>
              <a:rPr sz="1500" b="0" dirty="0">
                <a:solidFill>
                  <a:srgbClr val="D8D2C0"/>
                </a:solidFill>
                <a:latin typeface="Arial"/>
              </a:rPr>
              <a:t>Telegram: @igor_producer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</a:pPr>
            <a:r>
              <a:rPr sz="1300" b="0" dirty="0" err="1">
                <a:solidFill>
                  <a:srgbClr val="666C64"/>
                </a:solidFill>
                <a:latin typeface="Arial"/>
              </a:rPr>
              <a:t>Производство</a:t>
            </a:r>
            <a:r>
              <a:rPr sz="1300" b="0" dirty="0">
                <a:solidFill>
                  <a:srgbClr val="666C64"/>
                </a:solidFill>
                <a:latin typeface="Arial"/>
              </a:rPr>
              <a:t>: </a:t>
            </a:r>
            <a:r>
              <a:rPr sz="1300" b="0" dirty="0" err="1">
                <a:solidFill>
                  <a:srgbClr val="666C64"/>
                </a:solidFill>
                <a:latin typeface="Arial"/>
              </a:rPr>
              <a:t>Тула</a:t>
            </a:r>
            <a:r>
              <a:rPr sz="1300" b="0" dirty="0">
                <a:solidFill>
                  <a:srgbClr val="666C64"/>
                </a:solidFill>
                <a:latin typeface="Arial"/>
              </a:rPr>
              <a:t> / </a:t>
            </a:r>
            <a:r>
              <a:rPr sz="1300" b="0" dirty="0" err="1">
                <a:solidFill>
                  <a:srgbClr val="666C64"/>
                </a:solidFill>
                <a:latin typeface="Arial"/>
              </a:rPr>
              <a:t>Москва</a:t>
            </a:r>
            <a:r>
              <a:rPr sz="1300" b="0" dirty="0">
                <a:solidFill>
                  <a:srgbClr val="666C64"/>
                </a:solidFill>
                <a:latin typeface="Arial"/>
              </a:rPr>
              <a:t> · </a:t>
            </a:r>
            <a:r>
              <a:rPr sz="1300" b="0" dirty="0" err="1">
                <a:solidFill>
                  <a:srgbClr val="666C64"/>
                </a:solidFill>
                <a:latin typeface="Arial"/>
              </a:rPr>
              <a:t>Оплата</a:t>
            </a:r>
            <a:r>
              <a:rPr sz="1300" b="0" dirty="0">
                <a:solidFill>
                  <a:srgbClr val="666C64"/>
                </a:solidFill>
                <a:latin typeface="Arial"/>
              </a:rPr>
              <a:t>: ИП, </a:t>
            </a:r>
            <a:r>
              <a:rPr sz="1300" b="0" dirty="0" err="1">
                <a:solidFill>
                  <a:srgbClr val="666C64"/>
                </a:solidFill>
                <a:latin typeface="Arial"/>
              </a:rPr>
              <a:t>по</a:t>
            </a:r>
            <a:r>
              <a:rPr sz="1300" b="0" dirty="0">
                <a:solidFill>
                  <a:srgbClr val="666C64"/>
                </a:solidFill>
                <a:latin typeface="Arial"/>
              </a:rPr>
              <a:t> </a:t>
            </a:r>
            <a:r>
              <a:rPr sz="1300" b="0" dirty="0" err="1">
                <a:solidFill>
                  <a:srgbClr val="666C64"/>
                </a:solidFill>
                <a:latin typeface="Arial"/>
              </a:rPr>
              <a:t>счёту</a:t>
            </a:r>
            <a:endParaRPr sz="1300" b="0" dirty="0">
              <a:solidFill>
                <a:srgbClr val="666C64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DE6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02920" y="457200"/>
            <a:ext cx="128016" cy="658368"/>
          </a:xfrm>
          <a:prstGeom prst="rect">
            <a:avLst/>
          </a:prstGeom>
          <a:solidFill>
            <a:srgbClr val="C491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240" y="384048"/>
            <a:ext cx="10698480" cy="67197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 dirty="0">
                <a:solidFill>
                  <a:srgbClr val="C4913A"/>
                </a:solidFill>
                <a:latin typeface="Arial"/>
              </a:rPr>
              <a:t>РЕШЕНИЕ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lang="ru-RU" sz="3000" b="1" dirty="0">
                <a:solidFill>
                  <a:srgbClr val="191F18"/>
                </a:solidFill>
                <a:latin typeface="Arial"/>
              </a:rPr>
              <a:t>В</a:t>
            </a:r>
            <a:r>
              <a:rPr sz="3000" b="1" dirty="0" err="1">
                <a:solidFill>
                  <a:srgbClr val="191F18"/>
                </a:solidFill>
                <a:latin typeface="Arial"/>
              </a:rPr>
              <a:t>место</a:t>
            </a:r>
            <a:r>
              <a:rPr sz="3000" b="1" dirty="0">
                <a:solidFill>
                  <a:srgbClr val="191F18"/>
                </a:solidFill>
                <a:latin typeface="Arial"/>
              </a:rPr>
              <a:t> </a:t>
            </a:r>
            <a:r>
              <a:rPr lang="ru-RU" sz="3000" b="1" dirty="0">
                <a:solidFill>
                  <a:srgbClr val="191F18"/>
                </a:solidFill>
                <a:latin typeface="Arial"/>
              </a:rPr>
              <a:t>т</a:t>
            </a:r>
            <a:r>
              <a:rPr sz="3000" b="1" dirty="0" err="1">
                <a:solidFill>
                  <a:srgbClr val="191F18"/>
                </a:solidFill>
                <a:latin typeface="Arial"/>
              </a:rPr>
              <a:t>рёх</a:t>
            </a:r>
            <a:r>
              <a:rPr sz="3000" b="1" dirty="0">
                <a:solidFill>
                  <a:srgbClr val="191F18"/>
                </a:solidFill>
                <a:latin typeface="Arial"/>
              </a:rPr>
              <a:t> </a:t>
            </a:r>
            <a:r>
              <a:rPr sz="3000" b="1" dirty="0" err="1">
                <a:solidFill>
                  <a:srgbClr val="191F18"/>
                </a:solidFill>
                <a:latin typeface="Arial"/>
              </a:rPr>
              <a:t>предметов</a:t>
            </a:r>
            <a:endParaRPr sz="3000" b="1" dirty="0">
              <a:solidFill>
                <a:srgbClr val="191F18"/>
              </a:solidFill>
              <a:latin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7240" y="1207008"/>
            <a:ext cx="10607040" cy="2000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0" dirty="0">
                <a:solidFill>
                  <a:srgbClr val="666C64"/>
                </a:solidFill>
                <a:latin typeface="Arial"/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777240" y="1572768"/>
            <a:ext cx="10607040" cy="17780"/>
          </a:xfrm>
          <a:prstGeom prst="rect">
            <a:avLst/>
          </a:prstGeom>
          <a:solidFill>
            <a:srgbClr val="D8D2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obshi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3720" y="1874519"/>
            <a:ext cx="4526280" cy="4114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77240" y="1965960"/>
            <a:ext cx="5852160" cy="287732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02000"/>
              </a:lnSpc>
              <a:spcBef>
                <a:spcPts val="0"/>
              </a:spcBef>
              <a:spcAft>
                <a:spcPts val="1200"/>
              </a:spcAft>
            </a:pPr>
            <a:r>
              <a:rPr sz="1450" b="1" dirty="0">
                <a:solidFill>
                  <a:srgbClr val="C4913A"/>
                </a:solidFill>
                <a:latin typeface="Arial"/>
              </a:rPr>
              <a:t>▪  </a:t>
            </a:r>
            <a:r>
              <a:rPr sz="1450" b="1" dirty="0" err="1">
                <a:solidFill>
                  <a:srgbClr val="191F18"/>
                </a:solidFill>
                <a:latin typeface="Arial"/>
              </a:rPr>
              <a:t>Бивак</a:t>
            </a:r>
            <a:r>
              <a:rPr sz="1450" b="1" dirty="0">
                <a:solidFill>
                  <a:srgbClr val="191F18"/>
                </a:solidFill>
                <a:latin typeface="Arial"/>
              </a:rPr>
              <a:t>. </a:t>
            </a:r>
            <a:r>
              <a:rPr sz="1450" b="0" dirty="0" err="1">
                <a:solidFill>
                  <a:srgbClr val="191F18"/>
                </a:solidFill>
                <a:latin typeface="Arial"/>
              </a:rPr>
              <a:t>Сухой</a:t>
            </a:r>
            <a:r>
              <a:rPr sz="1450" b="0" dirty="0">
                <a:solidFill>
                  <a:srgbClr val="191F18"/>
                </a:solidFill>
                <a:latin typeface="Arial"/>
              </a:rPr>
              <a:t> </a:t>
            </a:r>
            <a:r>
              <a:rPr sz="1450" b="0" dirty="0" err="1">
                <a:solidFill>
                  <a:srgbClr val="191F18"/>
                </a:solidFill>
                <a:latin typeface="Arial"/>
              </a:rPr>
              <a:t>сон</a:t>
            </a:r>
            <a:r>
              <a:rPr sz="1450" b="0" dirty="0">
                <a:solidFill>
                  <a:srgbClr val="191F18"/>
                </a:solidFill>
                <a:latin typeface="Arial"/>
              </a:rPr>
              <a:t> </a:t>
            </a:r>
            <a:r>
              <a:rPr sz="1450" b="0" dirty="0" err="1">
                <a:solidFill>
                  <a:srgbClr val="191F18"/>
                </a:solidFill>
                <a:latin typeface="Arial"/>
              </a:rPr>
              <a:t>под</a:t>
            </a:r>
            <a:r>
              <a:rPr sz="1450" b="0" dirty="0">
                <a:solidFill>
                  <a:srgbClr val="191F18"/>
                </a:solidFill>
                <a:latin typeface="Arial"/>
              </a:rPr>
              <a:t> </a:t>
            </a:r>
            <a:r>
              <a:rPr sz="1450" b="0" dirty="0" err="1">
                <a:solidFill>
                  <a:srgbClr val="191F18"/>
                </a:solidFill>
                <a:latin typeface="Arial"/>
              </a:rPr>
              <a:t>открытым</a:t>
            </a:r>
            <a:r>
              <a:rPr sz="1450" b="0" dirty="0">
                <a:solidFill>
                  <a:srgbClr val="191F18"/>
                </a:solidFill>
                <a:latin typeface="Arial"/>
              </a:rPr>
              <a:t> </a:t>
            </a:r>
            <a:r>
              <a:rPr sz="1450" b="0" dirty="0" err="1">
                <a:solidFill>
                  <a:srgbClr val="191F18"/>
                </a:solidFill>
                <a:latin typeface="Arial"/>
              </a:rPr>
              <a:t>небом</a:t>
            </a:r>
            <a:r>
              <a:rPr sz="1450" b="0" dirty="0">
                <a:solidFill>
                  <a:srgbClr val="191F18"/>
                </a:solidFill>
                <a:latin typeface="Arial"/>
              </a:rPr>
              <a:t> — в </a:t>
            </a:r>
            <a:r>
              <a:rPr sz="1450" b="0" dirty="0" err="1">
                <a:solidFill>
                  <a:srgbClr val="191F18"/>
                </a:solidFill>
                <a:latin typeface="Arial"/>
              </a:rPr>
              <a:t>окопе</a:t>
            </a:r>
            <a:r>
              <a:rPr sz="1450" b="0" dirty="0">
                <a:solidFill>
                  <a:srgbClr val="191F18"/>
                </a:solidFill>
                <a:latin typeface="Arial"/>
              </a:rPr>
              <a:t>, </a:t>
            </a:r>
            <a:r>
              <a:rPr sz="1450" b="0" dirty="0" err="1">
                <a:solidFill>
                  <a:srgbClr val="191F18"/>
                </a:solidFill>
                <a:latin typeface="Arial"/>
              </a:rPr>
              <a:t>на</a:t>
            </a:r>
            <a:r>
              <a:rPr sz="1450" b="0" dirty="0">
                <a:solidFill>
                  <a:srgbClr val="191F18"/>
                </a:solidFill>
                <a:latin typeface="Arial"/>
              </a:rPr>
              <a:t> </a:t>
            </a:r>
            <a:r>
              <a:rPr sz="1450" b="0" dirty="0" err="1">
                <a:solidFill>
                  <a:srgbClr val="191F18"/>
                </a:solidFill>
                <a:latin typeface="Arial"/>
              </a:rPr>
              <a:t>снегу</a:t>
            </a:r>
            <a:r>
              <a:rPr sz="1450" b="0" dirty="0">
                <a:solidFill>
                  <a:srgbClr val="191F18"/>
                </a:solidFill>
                <a:latin typeface="Arial"/>
              </a:rPr>
              <a:t>, в </a:t>
            </a:r>
            <a:r>
              <a:rPr sz="1450" b="0" dirty="0" err="1">
                <a:solidFill>
                  <a:srgbClr val="191F18"/>
                </a:solidFill>
                <a:latin typeface="Arial"/>
              </a:rPr>
              <a:t>грязи</a:t>
            </a:r>
            <a:r>
              <a:rPr sz="1450" b="0" dirty="0">
                <a:solidFill>
                  <a:srgbClr val="191F18"/>
                </a:solidFill>
                <a:latin typeface="Arial"/>
              </a:rPr>
              <a:t>, в </a:t>
            </a:r>
            <a:r>
              <a:rPr sz="1450" b="0" dirty="0" err="1">
                <a:solidFill>
                  <a:srgbClr val="191F18"/>
                </a:solidFill>
                <a:latin typeface="Arial"/>
              </a:rPr>
              <a:t>горах</a:t>
            </a:r>
            <a:r>
              <a:rPr sz="1450" b="0" dirty="0">
                <a:solidFill>
                  <a:srgbClr val="191F18"/>
                </a:solidFill>
                <a:latin typeface="Arial"/>
              </a:rPr>
              <a:t>.</a:t>
            </a:r>
          </a:p>
          <a:p>
            <a:pPr>
              <a:lnSpc>
                <a:spcPct val="102000"/>
              </a:lnSpc>
              <a:spcBef>
                <a:spcPts val="0"/>
              </a:spcBef>
              <a:spcAft>
                <a:spcPts val="1200"/>
              </a:spcAft>
            </a:pPr>
            <a:r>
              <a:rPr sz="1450" b="1" dirty="0">
                <a:solidFill>
                  <a:srgbClr val="C4913A"/>
                </a:solidFill>
                <a:latin typeface="Arial"/>
              </a:rPr>
              <a:t>▪  </a:t>
            </a:r>
            <a:r>
              <a:rPr sz="1450" b="1" dirty="0" err="1">
                <a:solidFill>
                  <a:srgbClr val="191F18"/>
                </a:solidFill>
                <a:latin typeface="Arial"/>
              </a:rPr>
              <a:t>Носилки</a:t>
            </a:r>
            <a:r>
              <a:rPr sz="1450" b="1" dirty="0">
                <a:solidFill>
                  <a:srgbClr val="191F18"/>
                </a:solidFill>
                <a:latin typeface="Arial"/>
              </a:rPr>
              <a:t>. </a:t>
            </a:r>
            <a:r>
              <a:rPr sz="1450" b="0" dirty="0" err="1">
                <a:solidFill>
                  <a:srgbClr val="191F18"/>
                </a:solidFill>
                <a:latin typeface="Arial"/>
              </a:rPr>
              <a:t>Силовая</a:t>
            </a:r>
            <a:r>
              <a:rPr sz="1450" b="0" dirty="0">
                <a:solidFill>
                  <a:srgbClr val="191F18"/>
                </a:solidFill>
                <a:latin typeface="Arial"/>
              </a:rPr>
              <a:t> </a:t>
            </a:r>
            <a:r>
              <a:rPr sz="1450" b="0" dirty="0" err="1">
                <a:solidFill>
                  <a:srgbClr val="191F18"/>
                </a:solidFill>
                <a:latin typeface="Arial"/>
              </a:rPr>
              <a:t>стропа</a:t>
            </a:r>
            <a:r>
              <a:rPr sz="1450" b="0" dirty="0">
                <a:solidFill>
                  <a:srgbClr val="191F18"/>
                </a:solidFill>
                <a:latin typeface="Arial"/>
              </a:rPr>
              <a:t> и 6 </a:t>
            </a:r>
            <a:r>
              <a:rPr sz="1450" b="0" dirty="0" err="1">
                <a:solidFill>
                  <a:srgbClr val="191F18"/>
                </a:solidFill>
                <a:latin typeface="Arial"/>
              </a:rPr>
              <a:t>петель</a:t>
            </a:r>
            <a:r>
              <a:rPr sz="1450" b="0" dirty="0">
                <a:solidFill>
                  <a:srgbClr val="191F18"/>
                </a:solidFill>
                <a:latin typeface="Arial"/>
              </a:rPr>
              <a:t> — </a:t>
            </a:r>
            <a:r>
              <a:rPr sz="1450" b="0" dirty="0" err="1">
                <a:solidFill>
                  <a:srgbClr val="191F18"/>
                </a:solidFill>
                <a:latin typeface="Arial"/>
              </a:rPr>
              <a:t>двое</a:t>
            </a:r>
            <a:r>
              <a:rPr sz="1450" b="0" dirty="0">
                <a:solidFill>
                  <a:srgbClr val="191F18"/>
                </a:solidFill>
                <a:latin typeface="Arial"/>
              </a:rPr>
              <a:t> </a:t>
            </a:r>
            <a:r>
              <a:rPr sz="1450" b="0" dirty="0" err="1">
                <a:solidFill>
                  <a:srgbClr val="191F18"/>
                </a:solidFill>
                <a:latin typeface="Arial"/>
              </a:rPr>
              <a:t>выносят</a:t>
            </a:r>
            <a:r>
              <a:rPr sz="1450" b="0" dirty="0">
                <a:solidFill>
                  <a:srgbClr val="191F18"/>
                </a:solidFill>
                <a:latin typeface="Arial"/>
              </a:rPr>
              <a:t> </a:t>
            </a:r>
            <a:r>
              <a:rPr sz="1450" b="0" dirty="0" err="1">
                <a:solidFill>
                  <a:srgbClr val="191F18"/>
                </a:solidFill>
                <a:latin typeface="Arial"/>
              </a:rPr>
              <a:t>раненого</a:t>
            </a:r>
            <a:r>
              <a:rPr sz="1450" b="0" dirty="0">
                <a:solidFill>
                  <a:srgbClr val="191F18"/>
                </a:solidFill>
                <a:latin typeface="Arial"/>
              </a:rPr>
              <a:t>, </a:t>
            </a:r>
            <a:r>
              <a:rPr lang="ru-RU" sz="1450" b="0" dirty="0">
                <a:solidFill>
                  <a:srgbClr val="191F18"/>
                </a:solidFill>
                <a:latin typeface="Arial"/>
              </a:rPr>
              <a:t>доп защита</a:t>
            </a:r>
            <a:r>
              <a:rPr sz="1450" b="0" dirty="0">
                <a:solidFill>
                  <a:srgbClr val="191F18"/>
                </a:solidFill>
                <a:latin typeface="Arial"/>
              </a:rPr>
              <a:t>.</a:t>
            </a:r>
          </a:p>
          <a:p>
            <a:pPr>
              <a:lnSpc>
                <a:spcPct val="102000"/>
              </a:lnSpc>
              <a:spcBef>
                <a:spcPts val="0"/>
              </a:spcBef>
              <a:spcAft>
                <a:spcPts val="1200"/>
              </a:spcAft>
            </a:pPr>
            <a:r>
              <a:rPr sz="1450" b="1" dirty="0">
                <a:solidFill>
                  <a:srgbClr val="C4913A"/>
                </a:solidFill>
                <a:latin typeface="Arial"/>
              </a:rPr>
              <a:t>▪  </a:t>
            </a:r>
            <a:r>
              <a:rPr sz="1450" b="1" dirty="0" err="1">
                <a:solidFill>
                  <a:srgbClr val="191F18"/>
                </a:solidFill>
                <a:latin typeface="Arial"/>
              </a:rPr>
              <a:t>Гамак</a:t>
            </a:r>
            <a:r>
              <a:rPr sz="1450" b="1" dirty="0">
                <a:solidFill>
                  <a:srgbClr val="191F18"/>
                </a:solidFill>
                <a:latin typeface="Arial"/>
              </a:rPr>
              <a:t>. </a:t>
            </a:r>
            <a:r>
              <a:rPr sz="1450" b="0" dirty="0" err="1">
                <a:solidFill>
                  <a:srgbClr val="191F18"/>
                </a:solidFill>
                <a:latin typeface="Arial"/>
              </a:rPr>
              <a:t>Подвешивается</a:t>
            </a:r>
            <a:r>
              <a:rPr sz="1450" b="0" dirty="0">
                <a:solidFill>
                  <a:srgbClr val="191F18"/>
                </a:solidFill>
                <a:latin typeface="Arial"/>
              </a:rPr>
              <a:t> </a:t>
            </a:r>
            <a:r>
              <a:rPr sz="1450" b="0" dirty="0" err="1">
                <a:solidFill>
                  <a:srgbClr val="191F18"/>
                </a:solidFill>
                <a:latin typeface="Arial"/>
              </a:rPr>
              <a:t>за</a:t>
            </a:r>
            <a:r>
              <a:rPr sz="1450" b="0" dirty="0">
                <a:solidFill>
                  <a:srgbClr val="191F18"/>
                </a:solidFill>
                <a:latin typeface="Arial"/>
              </a:rPr>
              <a:t> </a:t>
            </a:r>
            <a:r>
              <a:rPr sz="1450" b="0" dirty="0" err="1">
                <a:solidFill>
                  <a:srgbClr val="191F18"/>
                </a:solidFill>
                <a:latin typeface="Arial"/>
              </a:rPr>
              <a:t>петли</a:t>
            </a:r>
            <a:r>
              <a:rPr sz="1450" b="0" dirty="0">
                <a:solidFill>
                  <a:srgbClr val="191F18"/>
                </a:solidFill>
                <a:latin typeface="Arial"/>
              </a:rPr>
              <a:t>, </a:t>
            </a:r>
            <a:r>
              <a:rPr sz="1450" b="0" dirty="0" err="1">
                <a:solidFill>
                  <a:srgbClr val="191F18"/>
                </a:solidFill>
                <a:latin typeface="Arial"/>
              </a:rPr>
              <a:t>когда</a:t>
            </a:r>
            <a:r>
              <a:rPr sz="1450" b="0" dirty="0">
                <a:solidFill>
                  <a:srgbClr val="191F18"/>
                </a:solidFill>
                <a:latin typeface="Arial"/>
              </a:rPr>
              <a:t> </a:t>
            </a:r>
            <a:r>
              <a:rPr sz="1450" b="0" dirty="0" err="1">
                <a:solidFill>
                  <a:srgbClr val="191F18"/>
                </a:solidFill>
                <a:latin typeface="Arial"/>
              </a:rPr>
              <a:t>земля</a:t>
            </a:r>
            <a:r>
              <a:rPr sz="1450" b="0" dirty="0">
                <a:solidFill>
                  <a:srgbClr val="191F18"/>
                </a:solidFill>
                <a:latin typeface="Arial"/>
              </a:rPr>
              <a:t> </a:t>
            </a:r>
            <a:r>
              <a:rPr sz="1450" b="0" dirty="0" err="1">
                <a:solidFill>
                  <a:srgbClr val="191F18"/>
                </a:solidFill>
                <a:latin typeface="Arial"/>
              </a:rPr>
              <a:t>холодная</a:t>
            </a:r>
            <a:r>
              <a:rPr sz="1450" b="0" dirty="0">
                <a:solidFill>
                  <a:srgbClr val="191F18"/>
                </a:solidFill>
                <a:latin typeface="Arial"/>
              </a:rPr>
              <a:t> </a:t>
            </a:r>
            <a:r>
              <a:rPr sz="1450" b="0" dirty="0" err="1">
                <a:solidFill>
                  <a:srgbClr val="191F18"/>
                </a:solidFill>
                <a:latin typeface="Arial"/>
              </a:rPr>
              <a:t>или</a:t>
            </a:r>
            <a:r>
              <a:rPr sz="1450" b="0" dirty="0">
                <a:solidFill>
                  <a:srgbClr val="191F18"/>
                </a:solidFill>
                <a:latin typeface="Arial"/>
              </a:rPr>
              <a:t> </a:t>
            </a:r>
            <a:r>
              <a:rPr sz="1450" b="0" dirty="0" err="1">
                <a:solidFill>
                  <a:srgbClr val="191F18"/>
                </a:solidFill>
                <a:latin typeface="Arial"/>
              </a:rPr>
              <a:t>залита</a:t>
            </a:r>
            <a:r>
              <a:rPr sz="1450" b="0" dirty="0">
                <a:solidFill>
                  <a:srgbClr val="191F18"/>
                </a:solidFill>
                <a:latin typeface="Arial"/>
              </a:rPr>
              <a:t> </a:t>
            </a:r>
            <a:r>
              <a:rPr sz="1450" b="0" dirty="0" err="1">
                <a:solidFill>
                  <a:srgbClr val="191F18"/>
                </a:solidFill>
                <a:latin typeface="Arial"/>
              </a:rPr>
              <a:t>водой</a:t>
            </a:r>
            <a:r>
              <a:rPr sz="1450" b="0" dirty="0">
                <a:solidFill>
                  <a:srgbClr val="191F18"/>
                </a:solidFill>
                <a:latin typeface="Arial"/>
              </a:rPr>
              <a:t>.</a:t>
            </a:r>
          </a:p>
          <a:p>
            <a:pPr>
              <a:lnSpc>
                <a:spcPct val="102000"/>
              </a:lnSpc>
              <a:spcBef>
                <a:spcPts val="0"/>
              </a:spcBef>
              <a:spcAft>
                <a:spcPts val="1200"/>
              </a:spcAft>
            </a:pPr>
            <a:r>
              <a:rPr sz="1450" b="1" dirty="0">
                <a:solidFill>
                  <a:srgbClr val="C4913A"/>
                </a:solidFill>
                <a:latin typeface="Arial"/>
              </a:rPr>
              <a:t>▪  </a:t>
            </a:r>
            <a:r>
              <a:rPr sz="1450" b="1" dirty="0" err="1">
                <a:solidFill>
                  <a:srgbClr val="191F18"/>
                </a:solidFill>
                <a:latin typeface="Arial"/>
              </a:rPr>
              <a:t>Влагозащита</a:t>
            </a:r>
            <a:r>
              <a:rPr sz="1450" b="1" dirty="0">
                <a:solidFill>
                  <a:srgbClr val="191F18"/>
                </a:solidFill>
                <a:latin typeface="Arial"/>
              </a:rPr>
              <a:t>. </a:t>
            </a:r>
            <a:r>
              <a:rPr sz="1450" b="0" dirty="0" err="1">
                <a:solidFill>
                  <a:srgbClr val="191F18"/>
                </a:solidFill>
                <a:latin typeface="Arial"/>
              </a:rPr>
              <a:t>Прочный</a:t>
            </a:r>
            <a:r>
              <a:rPr sz="1450" b="0" dirty="0">
                <a:solidFill>
                  <a:srgbClr val="191F18"/>
                </a:solidFill>
                <a:latin typeface="Arial"/>
              </a:rPr>
              <a:t> Oxford с </a:t>
            </a:r>
            <a:r>
              <a:rPr sz="1450" b="0" dirty="0" err="1">
                <a:solidFill>
                  <a:srgbClr val="191F18"/>
                </a:solidFill>
                <a:latin typeface="Arial"/>
              </a:rPr>
              <a:t>водоотталкивающей</a:t>
            </a:r>
            <a:r>
              <a:rPr sz="1450" b="0" dirty="0">
                <a:solidFill>
                  <a:srgbClr val="191F18"/>
                </a:solidFill>
                <a:latin typeface="Arial"/>
              </a:rPr>
              <a:t> </a:t>
            </a:r>
            <a:r>
              <a:rPr sz="1450" b="0" dirty="0" err="1">
                <a:solidFill>
                  <a:srgbClr val="191F18"/>
                </a:solidFill>
                <a:latin typeface="Arial"/>
              </a:rPr>
              <a:t>обработкой</a:t>
            </a:r>
            <a:r>
              <a:rPr sz="1450" b="0" dirty="0">
                <a:solidFill>
                  <a:srgbClr val="191F18"/>
                </a:solidFill>
                <a:latin typeface="Arial"/>
              </a:rPr>
              <a:t> и </a:t>
            </a:r>
            <a:r>
              <a:rPr sz="1450" b="0" dirty="0" err="1">
                <a:solidFill>
                  <a:srgbClr val="191F18"/>
                </a:solidFill>
                <a:latin typeface="Arial"/>
              </a:rPr>
              <a:t>защитой</a:t>
            </a:r>
            <a:r>
              <a:rPr sz="1450" b="0" dirty="0">
                <a:solidFill>
                  <a:srgbClr val="191F18"/>
                </a:solidFill>
                <a:latin typeface="Arial"/>
              </a:rPr>
              <a:t> </a:t>
            </a:r>
            <a:r>
              <a:rPr sz="1450" b="0" dirty="0" err="1">
                <a:solidFill>
                  <a:srgbClr val="191F18"/>
                </a:solidFill>
                <a:latin typeface="Arial"/>
              </a:rPr>
              <a:t>молнии</a:t>
            </a:r>
            <a:r>
              <a:rPr sz="1450" b="0" dirty="0">
                <a:solidFill>
                  <a:srgbClr val="191F18"/>
                </a:solidFill>
                <a:latin typeface="Arial"/>
              </a:rPr>
              <a:t>.</a:t>
            </a:r>
          </a:p>
          <a:p>
            <a:pPr>
              <a:lnSpc>
                <a:spcPct val="102000"/>
              </a:lnSpc>
              <a:spcBef>
                <a:spcPts val="0"/>
              </a:spcBef>
              <a:spcAft>
                <a:spcPts val="1200"/>
              </a:spcAft>
            </a:pPr>
            <a:r>
              <a:rPr sz="1450" b="1" dirty="0">
                <a:solidFill>
                  <a:srgbClr val="C4913A"/>
                </a:solidFill>
                <a:latin typeface="Arial"/>
              </a:rPr>
              <a:t>▪  </a:t>
            </a:r>
            <a:r>
              <a:rPr sz="1450" b="1" dirty="0" err="1">
                <a:solidFill>
                  <a:srgbClr val="191F18"/>
                </a:solidFill>
                <a:latin typeface="Arial"/>
              </a:rPr>
              <a:t>Самоупаковка</a:t>
            </a:r>
            <a:r>
              <a:rPr sz="1450" b="1" dirty="0">
                <a:solidFill>
                  <a:srgbClr val="191F18"/>
                </a:solidFill>
                <a:latin typeface="Arial"/>
              </a:rPr>
              <a:t>. </a:t>
            </a:r>
            <a:r>
              <a:rPr sz="1450" b="0" dirty="0" err="1">
                <a:solidFill>
                  <a:srgbClr val="191F18"/>
                </a:solidFill>
                <a:latin typeface="Arial"/>
              </a:rPr>
              <a:t>Сворачивается</a:t>
            </a:r>
            <a:r>
              <a:rPr sz="1450" b="0" dirty="0">
                <a:solidFill>
                  <a:srgbClr val="191F18"/>
                </a:solidFill>
                <a:latin typeface="Arial"/>
              </a:rPr>
              <a:t> в </a:t>
            </a:r>
            <a:r>
              <a:rPr sz="1450" b="0" dirty="0" err="1">
                <a:solidFill>
                  <a:srgbClr val="191F18"/>
                </a:solidFill>
                <a:latin typeface="Arial"/>
              </a:rPr>
              <a:t>собственную</a:t>
            </a:r>
            <a:r>
              <a:rPr sz="1450" b="0" dirty="0">
                <a:solidFill>
                  <a:srgbClr val="191F18"/>
                </a:solidFill>
                <a:latin typeface="Arial"/>
              </a:rPr>
              <a:t> </a:t>
            </a:r>
            <a:r>
              <a:rPr sz="1450" b="0" dirty="0" err="1">
                <a:solidFill>
                  <a:srgbClr val="191F18"/>
                </a:solidFill>
                <a:latin typeface="Arial"/>
              </a:rPr>
              <a:t>ручку</a:t>
            </a:r>
            <a:r>
              <a:rPr sz="1450" b="0" dirty="0">
                <a:solidFill>
                  <a:srgbClr val="191F18"/>
                </a:solidFill>
                <a:latin typeface="Arial"/>
              </a:rPr>
              <a:t> — </a:t>
            </a:r>
            <a:r>
              <a:rPr sz="1450" b="0" dirty="0" err="1">
                <a:solidFill>
                  <a:srgbClr val="191F18"/>
                </a:solidFill>
                <a:latin typeface="Arial"/>
              </a:rPr>
              <a:t>отдельный</a:t>
            </a:r>
            <a:r>
              <a:rPr sz="1450" b="0" dirty="0">
                <a:solidFill>
                  <a:srgbClr val="191F18"/>
                </a:solidFill>
                <a:latin typeface="Arial"/>
              </a:rPr>
              <a:t> </a:t>
            </a:r>
            <a:r>
              <a:rPr sz="1450" b="0" dirty="0" err="1">
                <a:solidFill>
                  <a:srgbClr val="191F18"/>
                </a:solidFill>
                <a:latin typeface="Arial"/>
              </a:rPr>
              <a:t>мешок</a:t>
            </a:r>
            <a:r>
              <a:rPr sz="1450" b="0" dirty="0">
                <a:solidFill>
                  <a:srgbClr val="191F18"/>
                </a:solidFill>
                <a:latin typeface="Arial"/>
              </a:rPr>
              <a:t> </a:t>
            </a:r>
            <a:r>
              <a:rPr sz="1450" b="0" dirty="0" err="1">
                <a:solidFill>
                  <a:srgbClr val="191F18"/>
                </a:solidFill>
                <a:latin typeface="Arial"/>
              </a:rPr>
              <a:t>не</a:t>
            </a:r>
            <a:r>
              <a:rPr sz="1450" b="0" dirty="0">
                <a:solidFill>
                  <a:srgbClr val="191F18"/>
                </a:solidFill>
                <a:latin typeface="Arial"/>
              </a:rPr>
              <a:t> </a:t>
            </a:r>
            <a:r>
              <a:rPr sz="1450" b="0" dirty="0" err="1">
                <a:solidFill>
                  <a:srgbClr val="191F18"/>
                </a:solidFill>
                <a:latin typeface="Arial"/>
              </a:rPr>
              <a:t>нужен</a:t>
            </a:r>
            <a:r>
              <a:rPr sz="1450" b="0" dirty="0">
                <a:solidFill>
                  <a:srgbClr val="191F18"/>
                </a:solidFill>
                <a:latin typeface="Arial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6419088"/>
            <a:ext cx="1115568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>
                <a:solidFill>
                  <a:srgbClr val="666C64"/>
                </a:solidFill>
                <a:latin typeface="Arial"/>
              </a:rPr>
              <a:t>СУХО · презентация для СВО и армии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DE6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02920" y="457200"/>
            <a:ext cx="128016" cy="658368"/>
          </a:xfrm>
          <a:prstGeom prst="rect">
            <a:avLst/>
          </a:prstGeom>
          <a:solidFill>
            <a:srgbClr val="C491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240" y="384048"/>
            <a:ext cx="10698480" cy="10058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C4913A"/>
                </a:solidFill>
                <a:latin typeface="Arial"/>
              </a:rPr>
              <a:t>КОНСТРУКЦИЯ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000" b="1">
                <a:solidFill>
                  <a:srgbClr val="191F18"/>
                </a:solidFill>
                <a:latin typeface="Arial"/>
              </a:rPr>
              <a:t>Сделано под окоп, а не под витрину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1572768"/>
            <a:ext cx="10607040" cy="17780"/>
          </a:xfrm>
          <a:prstGeom prst="rect">
            <a:avLst/>
          </a:prstGeom>
          <a:solidFill>
            <a:srgbClr val="D8D2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dn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" y="1965960"/>
            <a:ext cx="3429000" cy="3977639"/>
          </a:xfrm>
          <a:prstGeom prst="rect">
            <a:avLst/>
          </a:prstGeom>
        </p:spPr>
      </p:pic>
      <p:pic>
        <p:nvPicPr>
          <p:cNvPr id="7" name="Picture 6" descr="klapan.jpg"/>
          <p:cNvPicPr>
            <a:picLocks noChangeAspect="1"/>
          </p:cNvPicPr>
          <p:nvPr/>
        </p:nvPicPr>
        <p:blipFill>
          <a:blip r:embed="rId3"/>
          <a:srcRect t="30295" b="30295"/>
          <a:stretch>
            <a:fillRect/>
          </a:stretch>
        </p:blipFill>
        <p:spPr>
          <a:xfrm>
            <a:off x="4315968" y="1965960"/>
            <a:ext cx="2743200" cy="1920240"/>
          </a:xfrm>
          <a:prstGeom prst="rect">
            <a:avLst/>
          </a:prstGeom>
        </p:spPr>
      </p:pic>
      <p:pic>
        <p:nvPicPr>
          <p:cNvPr id="8" name="Picture 7" descr="kap_shut.jpg"/>
          <p:cNvPicPr>
            <a:picLocks noChangeAspect="1"/>
          </p:cNvPicPr>
          <p:nvPr/>
        </p:nvPicPr>
        <p:blipFill>
          <a:blip r:embed="rId4"/>
          <a:srcRect t="30295" b="30295"/>
          <a:stretch>
            <a:fillRect/>
          </a:stretch>
        </p:blipFill>
        <p:spPr>
          <a:xfrm>
            <a:off x="4315968" y="4023360"/>
            <a:ext cx="2743200" cy="192024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269480" y="1965960"/>
            <a:ext cx="4160520" cy="40233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02000"/>
              </a:lnSpc>
              <a:spcBef>
                <a:spcPts val="0"/>
              </a:spcBef>
              <a:spcAft>
                <a:spcPts val="1000"/>
              </a:spcAft>
            </a:pPr>
            <a:r>
              <a:rPr sz="1350" b="1">
                <a:solidFill>
                  <a:srgbClr val="C4913A"/>
                </a:solidFill>
                <a:latin typeface="Arial"/>
              </a:rPr>
              <a:t>▪  </a:t>
            </a:r>
            <a:r>
              <a:rPr sz="1350" b="1">
                <a:solidFill>
                  <a:srgbClr val="191F18"/>
                </a:solidFill>
                <a:latin typeface="Arial"/>
              </a:rPr>
              <a:t>Ткань Oxford PU. </a:t>
            </a:r>
            <a:r>
              <a:rPr sz="1350" b="0">
                <a:solidFill>
                  <a:srgbClr val="191F18"/>
                </a:solidFill>
                <a:latin typeface="Arial"/>
              </a:rPr>
              <a:t>Верх 210–240D, дно 600–900D — броневая стойкость к истиранию.</a:t>
            </a:r>
          </a:p>
          <a:p>
            <a:pPr>
              <a:lnSpc>
                <a:spcPct val="102000"/>
              </a:lnSpc>
              <a:spcBef>
                <a:spcPts val="0"/>
              </a:spcBef>
              <a:spcAft>
                <a:spcPts val="1000"/>
              </a:spcAft>
            </a:pPr>
            <a:r>
              <a:rPr sz="1350" b="1">
                <a:solidFill>
                  <a:srgbClr val="C4913A"/>
                </a:solidFill>
                <a:latin typeface="Arial"/>
              </a:rPr>
              <a:t>▪  </a:t>
            </a:r>
            <a:r>
              <a:rPr sz="1350" b="1">
                <a:solidFill>
                  <a:srgbClr val="191F18"/>
                </a:solidFill>
                <a:latin typeface="Arial"/>
              </a:rPr>
              <a:t>Стропа 40 мм. </a:t>
            </a:r>
            <a:r>
              <a:rPr sz="1350" b="0">
                <a:solidFill>
                  <a:srgbClr val="191F18"/>
                </a:solidFill>
                <a:latin typeface="Arial"/>
              </a:rPr>
              <a:t>Разрывная нагрузка от 800 кг — держит бойца в полной экипировке.</a:t>
            </a:r>
          </a:p>
          <a:p>
            <a:pPr>
              <a:lnSpc>
                <a:spcPct val="102000"/>
              </a:lnSpc>
              <a:spcBef>
                <a:spcPts val="0"/>
              </a:spcBef>
              <a:spcAft>
                <a:spcPts val="1000"/>
              </a:spcAft>
            </a:pPr>
            <a:r>
              <a:rPr sz="1350" b="1">
                <a:solidFill>
                  <a:srgbClr val="C4913A"/>
                </a:solidFill>
                <a:latin typeface="Arial"/>
              </a:rPr>
              <a:t>▪  </a:t>
            </a:r>
            <a:r>
              <a:rPr sz="1350" b="1">
                <a:solidFill>
                  <a:srgbClr val="191F18"/>
                </a:solidFill>
                <a:latin typeface="Arial"/>
              </a:rPr>
              <a:t>6 грузовых петель. </a:t>
            </a:r>
            <a:r>
              <a:rPr sz="1350" b="0">
                <a:solidFill>
                  <a:srgbClr val="191F18"/>
                </a:solidFill>
                <a:latin typeface="Arial"/>
              </a:rPr>
              <a:t>Продольные стропы через всё дно превращают чехол в носилки.</a:t>
            </a:r>
          </a:p>
          <a:p>
            <a:pPr>
              <a:lnSpc>
                <a:spcPct val="102000"/>
              </a:lnSpc>
              <a:spcBef>
                <a:spcPts val="0"/>
              </a:spcBef>
              <a:spcAft>
                <a:spcPts val="1000"/>
              </a:spcAft>
            </a:pPr>
            <a:r>
              <a:rPr sz="1350" b="1">
                <a:solidFill>
                  <a:srgbClr val="C4913A"/>
                </a:solidFill>
                <a:latin typeface="Arial"/>
              </a:rPr>
              <a:t>▪  </a:t>
            </a:r>
            <a:r>
              <a:rPr sz="1350" b="1">
                <a:solidFill>
                  <a:srgbClr val="191F18"/>
                </a:solidFill>
                <a:latin typeface="Arial"/>
              </a:rPr>
              <a:t>Молния. </a:t>
            </a:r>
            <a:r>
              <a:rPr sz="1350" b="0">
                <a:solidFill>
                  <a:srgbClr val="191F18"/>
                </a:solidFill>
                <a:latin typeface="Arial"/>
              </a:rPr>
              <a:t>Один бегунок, защитный клапан — вода не идёт через шов.</a:t>
            </a:r>
          </a:p>
          <a:p>
            <a:pPr>
              <a:lnSpc>
                <a:spcPct val="102000"/>
              </a:lnSpc>
              <a:spcBef>
                <a:spcPts val="0"/>
              </a:spcBef>
              <a:spcAft>
                <a:spcPts val="1000"/>
              </a:spcAft>
            </a:pPr>
            <a:r>
              <a:rPr sz="1350" b="1">
                <a:solidFill>
                  <a:srgbClr val="C4913A"/>
                </a:solidFill>
                <a:latin typeface="Arial"/>
              </a:rPr>
              <a:t>▪  </a:t>
            </a:r>
            <a:r>
              <a:rPr sz="1350" b="1">
                <a:solidFill>
                  <a:srgbClr val="191F18"/>
                </a:solidFill>
                <a:latin typeface="Arial"/>
              </a:rPr>
              <a:t>Анатомический капюшон. </a:t>
            </a:r>
            <a:r>
              <a:rPr sz="1350" b="0">
                <a:solidFill>
                  <a:srgbClr val="191F18"/>
                </a:solidFill>
                <a:latin typeface="Arial"/>
              </a:rPr>
              <a:t>Затяжка паракордом, максимальная изоляция от ветра и снега.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419088"/>
            <a:ext cx="1115568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>
                <a:solidFill>
                  <a:srgbClr val="666C64"/>
                </a:solidFill>
                <a:latin typeface="Arial"/>
              </a:rPr>
              <a:t>Фото — реальный прототип, отшитый на тест-тканях (рип-стоп 300D / дюспа)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DE6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02920" y="457200"/>
            <a:ext cx="128016" cy="658368"/>
          </a:xfrm>
          <a:prstGeom prst="rect">
            <a:avLst/>
          </a:prstGeom>
          <a:solidFill>
            <a:srgbClr val="C491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240" y="384048"/>
            <a:ext cx="10698480" cy="10058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C4913A"/>
                </a:solidFill>
                <a:latin typeface="Arial"/>
              </a:rPr>
              <a:t>ФУНКЦИИ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000" b="1">
                <a:solidFill>
                  <a:srgbClr val="191F18"/>
                </a:solidFill>
                <a:latin typeface="Arial"/>
              </a:rPr>
              <a:t>Три изделия в одном коконе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1572768"/>
            <a:ext cx="10607040" cy="17780"/>
          </a:xfrm>
          <a:prstGeom prst="rect">
            <a:avLst/>
          </a:prstGeom>
          <a:solidFill>
            <a:srgbClr val="D8D2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dn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" y="1965960"/>
            <a:ext cx="3429000" cy="246888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77240" y="4434840"/>
            <a:ext cx="3429000" cy="1600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60120" y="4553712"/>
            <a:ext cx="306324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1600" b="1">
                <a:solidFill>
                  <a:srgbClr val="191F18"/>
                </a:solidFill>
                <a:latin typeface="Arial"/>
              </a:rPr>
              <a:t>НОСИЛКИ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>
                <a:solidFill>
                  <a:srgbClr val="666C64"/>
                </a:solidFill>
                <a:latin typeface="Arial"/>
              </a:rPr>
              <a:t>6 петель, стропа 800 кг. Эвакуация раненого силами двух человек.</a:t>
            </a:r>
          </a:p>
        </p:txBody>
      </p:sp>
      <p:pic>
        <p:nvPicPr>
          <p:cNvPr id="9" name="Picture 8" descr="kap_ope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9120" y="1965960"/>
            <a:ext cx="3429000" cy="246888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389120" y="4434840"/>
            <a:ext cx="3429000" cy="1600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572000" y="4553712"/>
            <a:ext cx="306324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1600" b="1">
                <a:solidFill>
                  <a:srgbClr val="191F18"/>
                </a:solidFill>
                <a:latin typeface="Arial"/>
              </a:rPr>
              <a:t>БИВАК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>
                <a:solidFill>
                  <a:srgbClr val="666C64"/>
                </a:solidFill>
                <a:latin typeface="Arial"/>
              </a:rPr>
              <a:t>Сухой сон без палатки. Анатомический капюшон, тепло внутри.</a:t>
            </a:r>
          </a:p>
        </p:txBody>
      </p:sp>
      <p:pic>
        <p:nvPicPr>
          <p:cNvPr id="12" name="Picture 11" descr="obshiy.jpg"/>
          <p:cNvPicPr>
            <a:picLocks noChangeAspect="1"/>
          </p:cNvPicPr>
          <p:nvPr/>
        </p:nvPicPr>
        <p:blipFill>
          <a:blip r:embed="rId4"/>
          <a:srcRect t="29732" b="29732"/>
          <a:stretch>
            <a:fillRect/>
          </a:stretch>
        </p:blipFill>
        <p:spPr>
          <a:xfrm>
            <a:off x="8001000" y="1965960"/>
            <a:ext cx="3429000" cy="246888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8001000" y="4434840"/>
            <a:ext cx="3429000" cy="1600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183880" y="4553712"/>
            <a:ext cx="306324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1600" b="1">
                <a:solidFill>
                  <a:srgbClr val="191F18"/>
                </a:solidFill>
                <a:latin typeface="Arial"/>
              </a:rPr>
              <a:t>ГАМАК / ЧЕХОЛ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>
                <a:solidFill>
                  <a:srgbClr val="666C64"/>
                </a:solidFill>
                <a:latin typeface="Arial"/>
              </a:rPr>
              <a:t>Подвес над мокрой землёй и влагозащита спальника.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6419088"/>
            <a:ext cx="1115568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>
                <a:solidFill>
                  <a:srgbClr val="666C64"/>
                </a:solidFill>
                <a:latin typeface="Arial"/>
              </a:rPr>
              <a:t>СУХО · презентация для СВО и армии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F27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kap_shut.jpg"/>
          <p:cNvPicPr>
            <a:picLocks noChangeAspect="1"/>
          </p:cNvPicPr>
          <p:nvPr/>
        </p:nvPicPr>
        <p:blipFill>
          <a:blip r:embed="rId2"/>
          <a:srcRect t="12299" b="12299"/>
          <a:stretch>
            <a:fillRect/>
          </a:stretch>
        </p:blipFill>
        <p:spPr>
          <a:xfrm>
            <a:off x="0" y="0"/>
            <a:ext cx="512064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120640" y="0"/>
            <a:ext cx="7068312" cy="6858000"/>
          </a:xfrm>
          <a:prstGeom prst="rect">
            <a:avLst/>
          </a:prstGeom>
          <a:solidFill>
            <a:srgbClr val="1F27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5577840" y="914400"/>
            <a:ext cx="128016" cy="640080"/>
          </a:xfrm>
          <a:prstGeom prst="rect">
            <a:avLst/>
          </a:prstGeom>
          <a:solidFill>
            <a:srgbClr val="C491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806440" y="841248"/>
            <a:ext cx="585216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>
                <a:solidFill>
                  <a:srgbClr val="C4913A"/>
                </a:solidFill>
                <a:latin typeface="Arial"/>
              </a:rPr>
              <a:t>ПОЛЕВЫЕ ИСПЫТАНИЯ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77840" y="1417320"/>
            <a:ext cx="612648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3000" b="1">
                <a:solidFill>
                  <a:srgbClr val="FFFFFF"/>
                </a:solidFill>
                <a:latin typeface="Arial"/>
              </a:rPr>
              <a:t>Прототип проверен в зоне СВО</a:t>
            </a:r>
          </a:p>
        </p:txBody>
      </p:sp>
      <p:sp>
        <p:nvSpPr>
          <p:cNvPr id="20" name="Callout"/>
          <p:cNvSpPr/>
          <p:nvPr/>
        </p:nvSpPr>
        <p:spPr>
          <a:xfrm>
            <a:off x="5577840" y="2209800"/>
            <a:ext cx="5943600" cy="1463040"/>
          </a:xfrm>
          <a:prstGeom prst="roundRect">
            <a:avLst>
              <a:gd name="adj" fmla="val 7000"/>
            </a:avLst>
          </a:prstGeom>
          <a:solidFill>
            <a:srgbClr val="2C3826"/>
          </a:solidFill>
          <a:ln w="12700">
            <a:solidFill>
              <a:srgbClr val="C4913A"/>
            </a:solidFill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641848" y="2194560"/>
            <a:ext cx="5943600" cy="1463040"/>
          </a:xfrm>
          <a:prstGeom prst="rect">
            <a:avLst/>
          </a:prstGeom>
          <a:noFill/>
        </p:spPr>
        <p:txBody>
          <a:bodyPr wrap="square" lIns="228600" tIns="91440" rIns="182880" bIns="91440" anchor="ctr"/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sz="1050" b="1" dirty="0">
                <a:solidFill>
                  <a:srgbClr val="C4913A"/>
                </a:solidFill>
                <a:latin typeface="Arial"/>
              </a:rPr>
              <a:t>ГДЕ ПРОВЕРЕН</a:t>
            </a:r>
          </a:p>
          <a:p>
            <a:pPr marL="171450" indent="-171450" algn="l">
              <a:lnSpc>
                <a:spcPct val="104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sz="1200" b="1" dirty="0">
                <a:solidFill>
                  <a:srgbClr val="D8D2C0"/>
                </a:solidFill>
                <a:latin typeface="Arial"/>
              </a:rPr>
              <a:t>128-я </a:t>
            </a:r>
            <a:r>
              <a:rPr sz="1200" b="1" dirty="0" err="1">
                <a:solidFill>
                  <a:srgbClr val="D8D2C0"/>
                </a:solidFill>
                <a:latin typeface="Arial"/>
              </a:rPr>
              <a:t>отдельная</a:t>
            </a:r>
            <a:r>
              <a:rPr sz="1200" b="1" dirty="0">
                <a:solidFill>
                  <a:srgbClr val="D8D2C0"/>
                </a:solidFill>
                <a:latin typeface="Arial"/>
              </a:rPr>
              <a:t> </a:t>
            </a:r>
            <a:r>
              <a:rPr sz="1200" b="1" dirty="0" err="1">
                <a:solidFill>
                  <a:srgbClr val="D8D2C0"/>
                </a:solidFill>
                <a:latin typeface="Arial"/>
              </a:rPr>
              <a:t>мотострелковая</a:t>
            </a:r>
            <a:r>
              <a:rPr sz="1200" b="1" dirty="0">
                <a:solidFill>
                  <a:srgbClr val="D8D2C0"/>
                </a:solidFill>
                <a:latin typeface="Arial"/>
              </a:rPr>
              <a:t> </a:t>
            </a:r>
            <a:r>
              <a:rPr sz="1200" b="1" dirty="0" err="1">
                <a:solidFill>
                  <a:srgbClr val="D8D2C0"/>
                </a:solidFill>
                <a:latin typeface="Arial"/>
              </a:rPr>
              <a:t>бригада</a:t>
            </a:r>
            <a:r>
              <a:rPr sz="1200" b="1" dirty="0">
                <a:solidFill>
                  <a:srgbClr val="D8D2C0"/>
                </a:solidFill>
                <a:latin typeface="Arial"/>
              </a:rPr>
              <a:t> / </a:t>
            </a:r>
            <a:r>
              <a:rPr sz="1200" b="1" dirty="0" err="1">
                <a:solidFill>
                  <a:srgbClr val="D8D2C0"/>
                </a:solidFill>
                <a:latin typeface="Arial"/>
              </a:rPr>
              <a:t>отдельная</a:t>
            </a:r>
            <a:r>
              <a:rPr sz="1200" b="1" dirty="0">
                <a:solidFill>
                  <a:srgbClr val="D8D2C0"/>
                </a:solidFill>
                <a:latin typeface="Arial"/>
              </a:rPr>
              <a:t> </a:t>
            </a:r>
            <a:r>
              <a:rPr sz="1200" b="1" dirty="0" err="1">
                <a:solidFill>
                  <a:srgbClr val="D8D2C0"/>
                </a:solidFill>
                <a:latin typeface="Arial"/>
              </a:rPr>
              <a:t>рота</a:t>
            </a:r>
            <a:r>
              <a:rPr sz="1200" b="1" dirty="0">
                <a:solidFill>
                  <a:srgbClr val="D8D2C0"/>
                </a:solidFill>
                <a:latin typeface="Arial"/>
              </a:rPr>
              <a:t> </a:t>
            </a:r>
            <a:r>
              <a:rPr sz="1200" b="1" dirty="0" err="1">
                <a:solidFill>
                  <a:srgbClr val="D8D2C0"/>
                </a:solidFill>
                <a:latin typeface="Arial"/>
              </a:rPr>
              <a:t>разведки</a:t>
            </a:r>
            <a:r>
              <a:rPr sz="1200" b="1" dirty="0">
                <a:solidFill>
                  <a:srgbClr val="D8D2C0"/>
                </a:solidFill>
                <a:latin typeface="Arial"/>
              </a:rPr>
              <a:t>, </a:t>
            </a:r>
            <a:r>
              <a:rPr sz="1200" b="1" dirty="0">
                <a:solidFill>
                  <a:srgbClr val="D8D2C0"/>
                </a:solidFill>
                <a:latin typeface="Arial"/>
              </a:rPr>
              <a:t>44-й </a:t>
            </a:r>
            <a:r>
              <a:rPr sz="1200" b="1" dirty="0" err="1">
                <a:solidFill>
                  <a:srgbClr val="D8D2C0"/>
                </a:solidFill>
                <a:latin typeface="Arial"/>
              </a:rPr>
              <a:t>армейский</a:t>
            </a:r>
            <a:r>
              <a:rPr sz="1200" b="1" dirty="0">
                <a:solidFill>
                  <a:srgbClr val="D8D2C0"/>
                </a:solidFill>
                <a:latin typeface="Arial"/>
              </a:rPr>
              <a:t> </a:t>
            </a:r>
            <a:r>
              <a:rPr sz="1200" b="1" dirty="0" err="1">
                <a:solidFill>
                  <a:srgbClr val="D8D2C0"/>
                </a:solidFill>
                <a:latin typeface="Arial"/>
              </a:rPr>
              <a:t>корпус</a:t>
            </a:r>
            <a:endParaRPr sz="1200" b="1" dirty="0">
              <a:solidFill>
                <a:srgbClr val="D8D2C0"/>
              </a:solidFill>
              <a:latin typeface="Arial"/>
            </a:endParaRPr>
          </a:p>
          <a:p>
            <a:pPr marL="171450" indent="-171450" algn="l">
              <a:lnSpc>
                <a:spcPct val="104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sz="1200" b="1" dirty="0">
                <a:solidFill>
                  <a:srgbClr val="D8D2C0"/>
                </a:solidFill>
                <a:latin typeface="Arial"/>
              </a:rPr>
              <a:t>ЧВК </a:t>
            </a:r>
            <a:r>
              <a:rPr sz="1200" b="1" dirty="0" err="1">
                <a:solidFill>
                  <a:srgbClr val="D8D2C0"/>
                </a:solidFill>
                <a:latin typeface="Arial"/>
              </a:rPr>
              <a:t>Ахмат</a:t>
            </a:r>
            <a:endParaRPr sz="1200" b="1" dirty="0">
              <a:solidFill>
                <a:srgbClr val="D8D2C0"/>
              </a:solidFill>
              <a:latin typeface="Arial"/>
            </a:endParaRPr>
          </a:p>
          <a:p>
            <a:pPr marL="171450" indent="-17145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sz="1200" b="1" dirty="0">
                <a:solidFill>
                  <a:srgbClr val="D8D2C0"/>
                </a:solidFill>
                <a:latin typeface="Arial"/>
              </a:rPr>
              <a:t>51-й </a:t>
            </a:r>
            <a:r>
              <a:rPr sz="1200" b="1" dirty="0" err="1">
                <a:solidFill>
                  <a:srgbClr val="D8D2C0"/>
                </a:solidFill>
                <a:latin typeface="Arial"/>
              </a:rPr>
              <a:t>полк</a:t>
            </a:r>
            <a:r>
              <a:rPr sz="1200" b="1" dirty="0">
                <a:solidFill>
                  <a:srgbClr val="D8D2C0"/>
                </a:solidFill>
                <a:latin typeface="Arial"/>
              </a:rPr>
              <a:t> ВДВ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77840" y="3886200"/>
            <a:ext cx="6126480" cy="2743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02000"/>
              </a:lnSpc>
              <a:spcBef>
                <a:spcPts val="0"/>
              </a:spcBef>
              <a:spcAft>
                <a:spcPts val="1400"/>
              </a:spcAft>
            </a:pPr>
            <a:r>
              <a:rPr sz="1500" b="1">
                <a:solidFill>
                  <a:srgbClr val="C4913A"/>
                </a:solidFill>
                <a:latin typeface="Arial"/>
              </a:rPr>
              <a:t>▪  </a:t>
            </a:r>
            <a:r>
              <a:rPr sz="1500" b="0">
                <a:solidFill>
                  <a:srgbClr val="D8D2C0"/>
                </a:solidFill>
                <a:latin typeface="Arial"/>
              </a:rPr>
              <a:t>Образец передан в подразделение и испытан в реальных полевых условиях.</a:t>
            </a:r>
          </a:p>
          <a:p>
            <a:pPr>
              <a:lnSpc>
                <a:spcPct val="102000"/>
              </a:lnSpc>
              <a:spcBef>
                <a:spcPts val="0"/>
              </a:spcBef>
              <a:spcAft>
                <a:spcPts val="1400"/>
              </a:spcAft>
            </a:pPr>
            <a:r>
              <a:rPr sz="1500" b="1">
                <a:solidFill>
                  <a:srgbClr val="C4913A"/>
                </a:solidFill>
                <a:latin typeface="Arial"/>
              </a:rPr>
              <a:t>▪  </a:t>
            </a:r>
            <a:r>
              <a:rPr sz="1500" b="0">
                <a:solidFill>
                  <a:srgbClr val="D8D2C0"/>
                </a:solidFill>
                <a:latin typeface="Arial"/>
              </a:rPr>
              <a:t>Проверены влагозащита, посадка в экипировке и функция переноски.</a:t>
            </a:r>
          </a:p>
          <a:p>
            <a:pPr>
              <a:lnSpc>
                <a:spcPct val="102000"/>
              </a:lnSpc>
              <a:spcBef>
                <a:spcPts val="0"/>
              </a:spcBef>
              <a:spcAft>
                <a:spcPts val="1400"/>
              </a:spcAft>
            </a:pPr>
            <a:r>
              <a:rPr sz="1500" b="1">
                <a:solidFill>
                  <a:srgbClr val="C4913A"/>
                </a:solidFill>
                <a:latin typeface="Arial"/>
              </a:rPr>
              <a:t>▪  </a:t>
            </a:r>
            <a:r>
              <a:rPr sz="1500" b="0">
                <a:solidFill>
                  <a:srgbClr val="D8D2C0"/>
                </a:solidFill>
                <a:latin typeface="Arial"/>
              </a:rPr>
              <a:t>Короткий отзыв с поля: «Очень нужно, особенно к осени».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DE6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02920" y="457200"/>
            <a:ext cx="128016" cy="658368"/>
          </a:xfrm>
          <a:prstGeom prst="rect">
            <a:avLst/>
          </a:prstGeom>
          <a:solidFill>
            <a:srgbClr val="C491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240" y="384048"/>
            <a:ext cx="10698480" cy="10058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C4913A"/>
                </a:solidFill>
                <a:latin typeface="Arial"/>
              </a:rPr>
              <a:t>РЫНОК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000" b="1">
                <a:solidFill>
                  <a:srgbClr val="191F18"/>
                </a:solidFill>
                <a:latin typeface="Arial"/>
              </a:rPr>
              <a:t>В нише «прочно + эвакуация + доступно» — пусто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1572768"/>
            <a:ext cx="10607040" cy="17780"/>
          </a:xfrm>
          <a:prstGeom prst="rect">
            <a:avLst/>
          </a:prstGeom>
          <a:solidFill>
            <a:srgbClr val="D8D2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777240" y="1874519"/>
          <a:ext cx="10652758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68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42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42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473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algn="l"/>
                      <a:r>
                        <a:rPr sz="1250" b="1">
                          <a:solidFill>
                            <a:srgbClr val="FFFFFF"/>
                          </a:solidFill>
                          <a:latin typeface="Arial"/>
                        </a:rPr>
                        <a:t>Продукт</a:t>
                      </a:r>
                    </a:p>
                  </a:txBody>
                  <a:tcPr marL="88900" marR="88900" marT="38100" marB="38100" anchor="ctr">
                    <a:solidFill>
                      <a:srgbClr val="4B5A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50" b="1">
                          <a:solidFill>
                            <a:srgbClr val="FFFFFF"/>
                          </a:solidFill>
                          <a:latin typeface="Arial"/>
                        </a:rPr>
                        <a:t>Цена в РФ</a:t>
                      </a:r>
                    </a:p>
                  </a:txBody>
                  <a:tcPr marL="88900" marR="88900" marT="38100" marB="38100" anchor="ctr">
                    <a:solidFill>
                      <a:srgbClr val="4B5A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50" b="1">
                          <a:solidFill>
                            <a:srgbClr val="FFFFFF"/>
                          </a:solidFill>
                          <a:latin typeface="Arial"/>
                        </a:rPr>
                        <a:t>Функция носилок</a:t>
                      </a:r>
                    </a:p>
                  </a:txBody>
                  <a:tcPr marL="88900" marR="88900" marT="38100" marB="38100" anchor="ctr">
                    <a:solidFill>
                      <a:srgbClr val="4B5A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50" b="1">
                          <a:solidFill>
                            <a:srgbClr val="FFFFFF"/>
                          </a:solidFill>
                          <a:latin typeface="Arial"/>
                        </a:rPr>
                        <a:t>Живучесть в окопе</a:t>
                      </a:r>
                    </a:p>
                  </a:txBody>
                  <a:tcPr marL="88900" marR="88900" marT="38100" marB="38100" anchor="ctr">
                    <a:solidFill>
                      <a:srgbClr val="4B5A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191F18"/>
                          </a:solidFill>
                          <a:latin typeface="Arial"/>
                        </a:rPr>
                        <a:t>Carinthia (Австрия, Gore-Tex)</a:t>
                      </a:r>
                    </a:p>
                  </a:txBody>
                  <a:tcPr marL="88900" marR="88900" marT="38100" marB="381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0">
                          <a:solidFill>
                            <a:srgbClr val="191F18"/>
                          </a:solidFill>
                          <a:latin typeface="Arial"/>
                        </a:rPr>
                        <a:t>45–65 тыс руб</a:t>
                      </a:r>
                    </a:p>
                  </a:txBody>
                  <a:tcPr marL="88900" marR="88900" marT="38100" marB="381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0">
                          <a:solidFill>
                            <a:srgbClr val="191F18"/>
                          </a:solidFill>
                          <a:latin typeface="Arial"/>
                        </a:rPr>
                        <a:t>нет</a:t>
                      </a:r>
                    </a:p>
                  </a:txBody>
                  <a:tcPr marL="88900" marR="88900" marT="38100" marB="381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0">
                          <a:solidFill>
                            <a:srgbClr val="191F18"/>
                          </a:solidFill>
                          <a:latin typeface="Arial"/>
                        </a:rPr>
                        <a:t>рвётся на камнях</a:t>
                      </a:r>
                    </a:p>
                  </a:txBody>
                  <a:tcPr marL="88900" marR="88900" marT="38100" marB="381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191F18"/>
                          </a:solidFill>
                          <a:latin typeface="Arial"/>
                        </a:rPr>
                        <a:t>Outdoor Research (США)</a:t>
                      </a:r>
                    </a:p>
                  </a:txBody>
                  <a:tcPr marL="88900" marR="88900" marT="38100" marB="38100" anchor="ctr">
                    <a:solidFill>
                      <a:srgbClr val="ECEAE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0">
                          <a:solidFill>
                            <a:srgbClr val="191F18"/>
                          </a:solidFill>
                          <a:latin typeface="Arial"/>
                        </a:rPr>
                        <a:t>от 50 тыс руб</a:t>
                      </a:r>
                    </a:p>
                  </a:txBody>
                  <a:tcPr marL="88900" marR="88900" marT="38100" marB="38100" anchor="ctr">
                    <a:solidFill>
                      <a:srgbClr val="ECEAE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0">
                          <a:solidFill>
                            <a:srgbClr val="191F18"/>
                          </a:solidFill>
                          <a:latin typeface="Arial"/>
                        </a:rPr>
                        <a:t>нет</a:t>
                      </a:r>
                    </a:p>
                  </a:txBody>
                  <a:tcPr marL="88900" marR="88900" marT="38100" marB="38100" anchor="ctr">
                    <a:solidFill>
                      <a:srgbClr val="ECEAE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0">
                          <a:solidFill>
                            <a:srgbClr val="191F18"/>
                          </a:solidFill>
                          <a:latin typeface="Arial"/>
                        </a:rPr>
                        <a:t>нежные молнии</a:t>
                      </a:r>
                    </a:p>
                  </a:txBody>
                  <a:tcPr marL="88900" marR="88900" marT="38100" marB="38100" anchor="ctr">
                    <a:solidFill>
                      <a:srgbClr val="ECEA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191F18"/>
                          </a:solidFill>
                          <a:latin typeface="Arial"/>
                        </a:rPr>
                        <a:t>Snugpak (Великобритания)</a:t>
                      </a:r>
                    </a:p>
                  </a:txBody>
                  <a:tcPr marL="88900" marR="88900" marT="38100" marB="381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0">
                          <a:solidFill>
                            <a:srgbClr val="191F18"/>
                          </a:solidFill>
                          <a:latin typeface="Arial"/>
                        </a:rPr>
                        <a:t>28–35 тыс руб</a:t>
                      </a:r>
                    </a:p>
                  </a:txBody>
                  <a:tcPr marL="88900" marR="88900" marT="38100" marB="381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0">
                          <a:solidFill>
                            <a:srgbClr val="191F18"/>
                          </a:solidFill>
                          <a:latin typeface="Arial"/>
                        </a:rPr>
                        <a:t>нет</a:t>
                      </a:r>
                    </a:p>
                  </a:txBody>
                  <a:tcPr marL="88900" marR="88900" marT="38100" marB="381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0">
                          <a:solidFill>
                            <a:srgbClr val="191F18"/>
                          </a:solidFill>
                          <a:latin typeface="Arial"/>
                        </a:rPr>
                        <a:t>тесный «гроб»</a:t>
                      </a:r>
                    </a:p>
                  </a:txBody>
                  <a:tcPr marL="88900" marR="88900" marT="38100" marB="381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191F18"/>
                          </a:solidFill>
                          <a:latin typeface="Arial"/>
                        </a:rPr>
                        <a:t>Сплав «Cover» (РФ)</a:t>
                      </a:r>
                    </a:p>
                  </a:txBody>
                  <a:tcPr marL="88900" marR="88900" marT="38100" marB="38100" anchor="ctr">
                    <a:solidFill>
                      <a:srgbClr val="ECEAE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0">
                          <a:solidFill>
                            <a:srgbClr val="191F18"/>
                          </a:solidFill>
                          <a:latin typeface="Arial"/>
                        </a:rPr>
                        <a:t>3–6 тыс руб</a:t>
                      </a:r>
                    </a:p>
                  </a:txBody>
                  <a:tcPr marL="88900" marR="88900" marT="38100" marB="38100" anchor="ctr">
                    <a:solidFill>
                      <a:srgbClr val="ECEAE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0">
                          <a:solidFill>
                            <a:srgbClr val="191F18"/>
                          </a:solidFill>
                          <a:latin typeface="Arial"/>
                        </a:rPr>
                        <a:t>нет</a:t>
                      </a:r>
                    </a:p>
                  </a:txBody>
                  <a:tcPr marL="88900" marR="88900" marT="38100" marB="38100" anchor="ctr">
                    <a:solidFill>
                      <a:srgbClr val="ECEAE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0">
                          <a:solidFill>
                            <a:srgbClr val="191F18"/>
                          </a:solidFill>
                          <a:latin typeface="Arial"/>
                        </a:rPr>
                        <a:t>рвётся за ночь</a:t>
                      </a:r>
                    </a:p>
                  </a:txBody>
                  <a:tcPr marL="88900" marR="88900" marT="38100" marB="38100" anchor="ctr">
                    <a:solidFill>
                      <a:srgbClr val="ECEA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191F18"/>
                          </a:solidFill>
                          <a:latin typeface="Arial"/>
                        </a:rPr>
                        <a:t>Армейский «Ратник» бивак</a:t>
                      </a:r>
                    </a:p>
                  </a:txBody>
                  <a:tcPr marL="88900" marR="88900" marT="38100" marB="381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0">
                          <a:solidFill>
                            <a:srgbClr val="191F18"/>
                          </a:solidFill>
                          <a:latin typeface="Arial"/>
                        </a:rPr>
                        <a:t>4–6 тыс руб</a:t>
                      </a:r>
                    </a:p>
                  </a:txBody>
                  <a:tcPr marL="88900" marR="88900" marT="38100" marB="381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0">
                          <a:solidFill>
                            <a:srgbClr val="191F18"/>
                          </a:solidFill>
                          <a:latin typeface="Arial"/>
                        </a:rPr>
                        <a:t>нет</a:t>
                      </a:r>
                    </a:p>
                  </a:txBody>
                  <a:tcPr marL="88900" marR="88900" marT="38100" marB="381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0">
                          <a:solidFill>
                            <a:srgbClr val="191F18"/>
                          </a:solidFill>
                          <a:latin typeface="Arial"/>
                        </a:rPr>
                        <a:t>средняя</a:t>
                      </a:r>
                    </a:p>
                  </a:txBody>
                  <a:tcPr marL="88900" marR="88900" marT="38100" marB="381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191F18"/>
                          </a:solidFill>
                          <a:latin typeface="Arial"/>
                        </a:rPr>
                        <a:t>СУХО «ШТУРМ»</a:t>
                      </a:r>
                    </a:p>
                  </a:txBody>
                  <a:tcPr marL="88900" marR="88900" marT="38100" marB="38100" anchor="ctr">
                    <a:solidFill>
                      <a:srgbClr val="F3E3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1">
                          <a:solidFill>
                            <a:srgbClr val="191F18"/>
                          </a:solidFill>
                          <a:latin typeface="Arial"/>
                        </a:rPr>
                        <a:t>4 700 руб</a:t>
                      </a:r>
                    </a:p>
                  </a:txBody>
                  <a:tcPr marL="88900" marR="88900" marT="38100" marB="38100" anchor="ctr">
                    <a:solidFill>
                      <a:srgbClr val="F3E3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1">
                          <a:solidFill>
                            <a:srgbClr val="191F18"/>
                          </a:solidFill>
                          <a:latin typeface="Arial"/>
                        </a:rPr>
                        <a:t>да, 6 петель</a:t>
                      </a:r>
                    </a:p>
                  </a:txBody>
                  <a:tcPr marL="88900" marR="88900" marT="38100" marB="38100" anchor="ctr">
                    <a:solidFill>
                      <a:srgbClr val="F3E3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1">
                          <a:solidFill>
                            <a:srgbClr val="191F18"/>
                          </a:solidFill>
                          <a:latin typeface="Arial"/>
                        </a:rPr>
                        <a:t>Oxford 600–900D</a:t>
                      </a:r>
                    </a:p>
                  </a:txBody>
                  <a:tcPr marL="88900" marR="88900" marT="38100" marB="38100" anchor="ctr">
                    <a:solidFill>
                      <a:srgbClr val="F3E3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77240" y="5257800"/>
            <a:ext cx="1060704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1">
                <a:solidFill>
                  <a:srgbClr val="191F18"/>
                </a:solidFill>
                <a:latin typeface="Arial"/>
              </a:rPr>
              <a:t>Импорт — дорого и недоступно. Лёгкие аналоги — без армейской живучести и функции носилок. </a:t>
            </a:r>
            <a:r>
              <a:rPr sz="1500" b="0">
                <a:solidFill>
                  <a:srgbClr val="191F18"/>
                </a:solidFill>
                <a:latin typeface="Arial"/>
              </a:rPr>
              <a:t>СУХО закрывает пустую середину: цена армейского мешка, живучесть и функция эвакуации, которой нет ни у кого.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19088"/>
            <a:ext cx="1115568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>
                <a:solidFill>
                  <a:srgbClr val="666C64"/>
                </a:solidFill>
                <a:latin typeface="Arial"/>
              </a:rPr>
              <a:t>СУХО · презентация для СВО и армии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DE6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02920" y="457200"/>
            <a:ext cx="128016" cy="658368"/>
          </a:xfrm>
          <a:prstGeom prst="rect">
            <a:avLst/>
          </a:prstGeom>
          <a:solidFill>
            <a:srgbClr val="C491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240" y="384048"/>
            <a:ext cx="10698480" cy="10058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C4913A"/>
                </a:solidFill>
                <a:latin typeface="Arial"/>
              </a:rPr>
              <a:t>АУДИТОРИЯ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000" b="1">
                <a:solidFill>
                  <a:srgbClr val="191F18"/>
                </a:solidFill>
                <a:latin typeface="Arial"/>
              </a:rPr>
              <a:t>Кому нужен СУХО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1572768"/>
            <a:ext cx="10607040" cy="17780"/>
          </a:xfrm>
          <a:prstGeom prst="rect">
            <a:avLst/>
          </a:prstGeom>
          <a:solidFill>
            <a:srgbClr val="D8D2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777240" y="1965960"/>
            <a:ext cx="3429000" cy="178308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777240" y="1965960"/>
            <a:ext cx="82296" cy="1783080"/>
          </a:xfrm>
          <a:prstGeom prst="rect">
            <a:avLst/>
          </a:prstGeom>
          <a:solidFill>
            <a:srgbClr val="C491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78408" y="2130552"/>
            <a:ext cx="3063240" cy="1508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3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1">
                <a:solidFill>
                  <a:srgbClr val="191F18"/>
                </a:solidFill>
                <a:latin typeface="Arial"/>
              </a:rPr>
              <a:t>Фонды помощи СВО</a:t>
            </a:r>
          </a:p>
          <a:p>
            <a:pPr algn="l">
              <a:lnSpc>
                <a:spcPct val="103000"/>
              </a:lnSpc>
              <a:spcBef>
                <a:spcPts val="0"/>
              </a:spcBef>
              <a:spcAft>
                <a:spcPts val="600"/>
              </a:spcAft>
            </a:pPr>
            <a:r>
              <a:rPr sz="1150" b="0">
                <a:solidFill>
                  <a:srgbClr val="666C64"/>
                </a:solidFill>
                <a:latin typeface="Arial"/>
              </a:rPr>
              <a:t>Партионная закупка для передачи бойцам. Главный канал — быстрое согласование и оплата.</a:t>
            </a:r>
          </a:p>
        </p:txBody>
      </p:sp>
      <p:sp>
        <p:nvSpPr>
          <p:cNvPr id="9" name="Rectangle 8"/>
          <p:cNvSpPr/>
          <p:nvPr/>
        </p:nvSpPr>
        <p:spPr>
          <a:xfrm>
            <a:off x="4389120" y="1965960"/>
            <a:ext cx="3429000" cy="178308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389120" y="1965960"/>
            <a:ext cx="82296" cy="1783080"/>
          </a:xfrm>
          <a:prstGeom prst="rect">
            <a:avLst/>
          </a:prstGeom>
          <a:solidFill>
            <a:srgbClr val="C491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590288" y="2130552"/>
            <a:ext cx="3063240" cy="1508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3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1">
                <a:solidFill>
                  <a:srgbClr val="191F18"/>
                </a:solidFill>
                <a:latin typeface="Arial"/>
              </a:rPr>
              <a:t>Корпоративные сборы, шефство</a:t>
            </a:r>
          </a:p>
          <a:p>
            <a:pPr algn="l">
              <a:lnSpc>
                <a:spcPct val="103000"/>
              </a:lnSpc>
              <a:spcBef>
                <a:spcPts val="0"/>
              </a:spcBef>
              <a:spcAft>
                <a:spcPts val="600"/>
              </a:spcAft>
            </a:pPr>
            <a:r>
              <a:rPr sz="1150" b="0">
                <a:solidFill>
                  <a:srgbClr val="666C64"/>
                </a:solidFill>
                <a:latin typeface="Arial"/>
              </a:rPr>
              <a:t>Предприятия и коллективы, берущие шефство над подразделениями. Возможно брендирование.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001000" y="1965960"/>
            <a:ext cx="3429000" cy="178308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8001000" y="1965960"/>
            <a:ext cx="82296" cy="1783080"/>
          </a:xfrm>
          <a:prstGeom prst="rect">
            <a:avLst/>
          </a:prstGeom>
          <a:solidFill>
            <a:srgbClr val="C491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202168" y="2130552"/>
            <a:ext cx="3063240" cy="1508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3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1">
                <a:solidFill>
                  <a:srgbClr val="191F18"/>
                </a:solidFill>
                <a:latin typeface="Arial"/>
              </a:rPr>
              <a:t>Военнослужащие и близкие</a:t>
            </a:r>
          </a:p>
          <a:p>
            <a:pPr algn="l">
              <a:lnSpc>
                <a:spcPct val="103000"/>
              </a:lnSpc>
              <a:spcBef>
                <a:spcPts val="0"/>
              </a:spcBef>
              <a:spcAft>
                <a:spcPts val="600"/>
              </a:spcAft>
            </a:pPr>
            <a:r>
              <a:rPr sz="1150" b="0">
                <a:solidFill>
                  <a:srgbClr val="666C64"/>
                </a:solidFill>
                <a:latin typeface="Arial"/>
              </a:rPr>
              <a:t>Адресная покупка бойцом за свой счёт, помощь от родных и друзей.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77240" y="3977640"/>
            <a:ext cx="3429000" cy="178308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777240" y="3977640"/>
            <a:ext cx="82296" cy="1783080"/>
          </a:xfrm>
          <a:prstGeom prst="rect">
            <a:avLst/>
          </a:prstGeom>
          <a:solidFill>
            <a:srgbClr val="C491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978408" y="4142232"/>
            <a:ext cx="3063240" cy="1508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3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1">
                <a:solidFill>
                  <a:srgbClr val="191F18"/>
                </a:solidFill>
                <a:latin typeface="Arial"/>
              </a:rPr>
              <a:t>Разведка и ВДВ</a:t>
            </a:r>
          </a:p>
          <a:p>
            <a:pPr algn="l">
              <a:lnSpc>
                <a:spcPct val="103000"/>
              </a:lnSpc>
              <a:spcBef>
                <a:spcPts val="0"/>
              </a:spcBef>
              <a:spcAft>
                <a:spcPts val="600"/>
              </a:spcAft>
            </a:pPr>
            <a:r>
              <a:rPr sz="1150" b="0">
                <a:solidFill>
                  <a:srgbClr val="666C64"/>
                </a:solidFill>
                <a:latin typeface="Arial"/>
              </a:rPr>
              <a:t>Нужны компактность, сухой сон, быстрый выход из позиции и возможность эвакуации.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389120" y="3977640"/>
            <a:ext cx="3429000" cy="178308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4389120" y="3977640"/>
            <a:ext cx="82296" cy="1783080"/>
          </a:xfrm>
          <a:prstGeom prst="rect">
            <a:avLst/>
          </a:prstGeom>
          <a:solidFill>
            <a:srgbClr val="C491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4590288" y="4142232"/>
            <a:ext cx="3063240" cy="1508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3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1">
                <a:solidFill>
                  <a:srgbClr val="191F18"/>
                </a:solidFill>
                <a:latin typeface="Arial"/>
              </a:rPr>
              <a:t>Штурмовые группы</a:t>
            </a:r>
          </a:p>
          <a:p>
            <a:pPr algn="l">
              <a:lnSpc>
                <a:spcPct val="103000"/>
              </a:lnSpc>
              <a:spcBef>
                <a:spcPts val="0"/>
              </a:spcBef>
              <a:spcAft>
                <a:spcPts val="600"/>
              </a:spcAft>
            </a:pPr>
            <a:r>
              <a:rPr sz="1150" b="0">
                <a:solidFill>
                  <a:srgbClr val="666C64"/>
                </a:solidFill>
                <a:latin typeface="Arial"/>
              </a:rPr>
              <a:t>Сырость, грязь, ночёвки без палатки и риск эвакуации раненого.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001000" y="3977640"/>
            <a:ext cx="3429000" cy="178308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8001000" y="3977640"/>
            <a:ext cx="82296" cy="1783080"/>
          </a:xfrm>
          <a:prstGeom prst="rect">
            <a:avLst/>
          </a:prstGeom>
          <a:solidFill>
            <a:srgbClr val="C491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8202168" y="4142232"/>
            <a:ext cx="3063240" cy="1508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3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1">
                <a:solidFill>
                  <a:srgbClr val="191F18"/>
                </a:solidFill>
                <a:latin typeface="Arial"/>
              </a:rPr>
              <a:t>Медики и эвакуационные группы</a:t>
            </a:r>
          </a:p>
          <a:p>
            <a:pPr algn="l">
              <a:lnSpc>
                <a:spcPct val="103000"/>
              </a:lnSpc>
              <a:spcBef>
                <a:spcPts val="0"/>
              </a:spcBef>
              <a:spcAft>
                <a:spcPts val="600"/>
              </a:spcAft>
            </a:pPr>
            <a:r>
              <a:rPr sz="1150" b="0">
                <a:solidFill>
                  <a:srgbClr val="666C64"/>
                </a:solidFill>
                <a:latin typeface="Arial"/>
              </a:rPr>
              <a:t>Чехол помогает не только укрыть, но и вынести человека силами двух бойцов.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2920" y="6419088"/>
            <a:ext cx="1115568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>
                <a:solidFill>
                  <a:srgbClr val="666C64"/>
                </a:solidFill>
                <a:latin typeface="Arial"/>
              </a:rPr>
              <a:t>Приоритет: фонды СВО → подразделения → корпоративные сборы для фронта → военторги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DE6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02920" y="457200"/>
            <a:ext cx="128016" cy="658368"/>
          </a:xfrm>
          <a:prstGeom prst="rect">
            <a:avLst/>
          </a:prstGeom>
          <a:solidFill>
            <a:srgbClr val="C491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240" y="384048"/>
            <a:ext cx="10698480" cy="10058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C4913A"/>
                </a:solidFill>
                <a:latin typeface="Arial"/>
              </a:rPr>
              <a:t>УСЛОВИЯ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000" b="1">
                <a:solidFill>
                  <a:srgbClr val="191F18"/>
                </a:solidFill>
                <a:latin typeface="Arial"/>
              </a:rPr>
              <a:t>Цена и поставка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1572768"/>
            <a:ext cx="10607040" cy="17780"/>
          </a:xfrm>
          <a:prstGeom prst="rect">
            <a:avLst/>
          </a:prstGeom>
          <a:solidFill>
            <a:srgbClr val="D8D2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777240" y="1965960"/>
            <a:ext cx="3383280" cy="155448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777240" y="1965960"/>
            <a:ext cx="3383280" cy="82296"/>
          </a:xfrm>
          <a:prstGeom prst="rect">
            <a:avLst/>
          </a:prstGeom>
          <a:solidFill>
            <a:srgbClr val="C491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41832" y="2167128"/>
            <a:ext cx="3054096" cy="11887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sz="2600" b="1">
                <a:solidFill>
                  <a:srgbClr val="191F18"/>
                </a:solidFill>
                <a:latin typeface="Arial"/>
              </a:rPr>
              <a:t>4 700 руб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sz="1150" b="0">
                <a:solidFill>
                  <a:srgbClr val="666C64"/>
                </a:solidFill>
                <a:latin typeface="Arial"/>
              </a:rPr>
              <a:t>цена за штуку, партия</a:t>
            </a:r>
          </a:p>
        </p:txBody>
      </p:sp>
      <p:sp>
        <p:nvSpPr>
          <p:cNvPr id="9" name="Rectangle 8"/>
          <p:cNvSpPr/>
          <p:nvPr/>
        </p:nvSpPr>
        <p:spPr>
          <a:xfrm>
            <a:off x="4343400" y="1965960"/>
            <a:ext cx="3383280" cy="155448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343400" y="1965960"/>
            <a:ext cx="3383280" cy="82296"/>
          </a:xfrm>
          <a:prstGeom prst="rect">
            <a:avLst/>
          </a:prstGeom>
          <a:solidFill>
            <a:srgbClr val="3E7A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507992" y="2167128"/>
            <a:ext cx="3054096" cy="11887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sz="2600" b="1">
                <a:solidFill>
                  <a:srgbClr val="3E7A3A"/>
                </a:solidFill>
                <a:latin typeface="Arial"/>
              </a:rPr>
              <a:t>в 6–13 раз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sz="1150" b="0">
                <a:solidFill>
                  <a:srgbClr val="666C64"/>
                </a:solidFill>
                <a:latin typeface="Arial"/>
              </a:rPr>
              <a:t>дешевле импортного аналога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909560" y="1965960"/>
            <a:ext cx="3520440" cy="155448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7909560" y="1965960"/>
            <a:ext cx="3520440" cy="82296"/>
          </a:xfrm>
          <a:prstGeom prst="rect">
            <a:avLst/>
          </a:prstGeom>
          <a:solidFill>
            <a:srgbClr val="4B5A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074152" y="2167128"/>
            <a:ext cx="3191256" cy="11887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sz="2600" b="1">
                <a:solidFill>
                  <a:srgbClr val="191F18"/>
                </a:solidFill>
                <a:latin typeface="Arial"/>
              </a:rPr>
              <a:t>до 1 недели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sz="1150" b="0">
                <a:solidFill>
                  <a:srgbClr val="666C64"/>
                </a:solidFill>
                <a:latin typeface="Arial"/>
              </a:rPr>
              <a:t>партия от 50 шт — от оплаты до отгрузки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7240" y="3840480"/>
            <a:ext cx="10607040" cy="21945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02000"/>
              </a:lnSpc>
              <a:spcBef>
                <a:spcPts val="0"/>
              </a:spcBef>
              <a:spcAft>
                <a:spcPts val="1200"/>
              </a:spcAft>
            </a:pPr>
            <a:r>
              <a:rPr sz="1450" b="1">
                <a:solidFill>
                  <a:srgbClr val="C4913A"/>
                </a:solidFill>
                <a:latin typeface="Arial"/>
              </a:rPr>
              <a:t>▪  </a:t>
            </a:r>
            <a:r>
              <a:rPr sz="1450" b="1">
                <a:solidFill>
                  <a:srgbClr val="191F18"/>
                </a:solidFill>
                <a:latin typeface="Arial"/>
              </a:rPr>
              <a:t>Партия. </a:t>
            </a:r>
            <a:r>
              <a:rPr sz="1450" b="0">
                <a:solidFill>
                  <a:srgbClr val="191F18"/>
                </a:solidFill>
                <a:latin typeface="Arial"/>
              </a:rPr>
              <a:t>От 50 штук — минимальный заход; типовой пилот фонда — 100 штук.</a:t>
            </a:r>
          </a:p>
          <a:p>
            <a:pPr>
              <a:lnSpc>
                <a:spcPct val="102000"/>
              </a:lnSpc>
              <a:spcBef>
                <a:spcPts val="0"/>
              </a:spcBef>
              <a:spcAft>
                <a:spcPts val="1200"/>
              </a:spcAft>
            </a:pPr>
            <a:r>
              <a:rPr sz="1450" b="1">
                <a:solidFill>
                  <a:srgbClr val="C4913A"/>
                </a:solidFill>
                <a:latin typeface="Arial"/>
              </a:rPr>
              <a:t>▪  </a:t>
            </a:r>
            <a:r>
              <a:rPr sz="1450" b="1">
                <a:solidFill>
                  <a:srgbClr val="191F18"/>
                </a:solidFill>
                <a:latin typeface="Arial"/>
              </a:rPr>
              <a:t>Срок. </a:t>
            </a:r>
            <a:r>
              <a:rPr sz="1450" b="0">
                <a:solidFill>
                  <a:srgbClr val="191F18"/>
                </a:solidFill>
                <a:latin typeface="Arial"/>
              </a:rPr>
              <a:t>Партия от 50 шт — до 1 недели после оплаты.</a:t>
            </a:r>
          </a:p>
          <a:p>
            <a:pPr>
              <a:lnSpc>
                <a:spcPct val="102000"/>
              </a:lnSpc>
              <a:spcBef>
                <a:spcPts val="0"/>
              </a:spcBef>
              <a:spcAft>
                <a:spcPts val="1200"/>
              </a:spcAft>
            </a:pPr>
            <a:r>
              <a:rPr sz="1450" b="1">
                <a:solidFill>
                  <a:srgbClr val="C4913A"/>
                </a:solidFill>
                <a:latin typeface="Arial"/>
              </a:rPr>
              <a:t>▪  </a:t>
            </a:r>
            <a:r>
              <a:rPr sz="1450" b="1">
                <a:solidFill>
                  <a:srgbClr val="191F18"/>
                </a:solidFill>
                <a:latin typeface="Arial"/>
              </a:rPr>
              <a:t>Оплата. </a:t>
            </a:r>
            <a:r>
              <a:rPr sz="1450" b="0">
                <a:solidFill>
                  <a:srgbClr val="191F18"/>
                </a:solidFill>
                <a:latin typeface="Arial"/>
              </a:rPr>
              <a:t>100% предоплата по счёту (ИП). Прозрачный договор и закрывающие документы.</a:t>
            </a:r>
          </a:p>
          <a:p>
            <a:pPr>
              <a:lnSpc>
                <a:spcPct val="102000"/>
              </a:lnSpc>
              <a:spcBef>
                <a:spcPts val="0"/>
              </a:spcBef>
              <a:spcAft>
                <a:spcPts val="1200"/>
              </a:spcAft>
            </a:pPr>
            <a:r>
              <a:rPr sz="1450" b="1">
                <a:solidFill>
                  <a:srgbClr val="C4913A"/>
                </a:solidFill>
                <a:latin typeface="Arial"/>
              </a:rPr>
              <a:t>▪  </a:t>
            </a:r>
            <a:r>
              <a:rPr sz="1450" b="1">
                <a:solidFill>
                  <a:srgbClr val="191F18"/>
                </a:solidFill>
                <a:latin typeface="Arial"/>
              </a:rPr>
              <a:t>Производство. </a:t>
            </a:r>
            <a:r>
              <a:rPr sz="1450" b="0">
                <a:solidFill>
                  <a:srgbClr val="191F18"/>
                </a:solidFill>
                <a:latin typeface="Arial"/>
              </a:rPr>
              <a:t>Тула, по договору — отработанные лекала, короткие сроки серии.</a:t>
            </a:r>
          </a:p>
          <a:p>
            <a:pPr>
              <a:lnSpc>
                <a:spcPct val="102000"/>
              </a:lnSpc>
              <a:spcBef>
                <a:spcPts val="0"/>
              </a:spcBef>
              <a:spcAft>
                <a:spcPts val="1200"/>
              </a:spcAft>
            </a:pPr>
            <a:r>
              <a:rPr sz="1450" b="1">
                <a:solidFill>
                  <a:srgbClr val="C4913A"/>
                </a:solidFill>
                <a:latin typeface="Arial"/>
              </a:rPr>
              <a:t>▪  </a:t>
            </a:r>
            <a:r>
              <a:rPr sz="1450" b="1">
                <a:solidFill>
                  <a:srgbClr val="191F18"/>
                </a:solidFill>
                <a:latin typeface="Arial"/>
              </a:rPr>
              <a:t>Отчётность. </a:t>
            </a:r>
            <a:r>
              <a:rPr sz="1450" b="0">
                <a:solidFill>
                  <a:srgbClr val="191F18"/>
                </a:solidFill>
                <a:latin typeface="Arial"/>
              </a:rPr>
              <a:t>Для фонда: счёт, закрывающие документы, фото/видео передачи партии бойцам.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6419088"/>
            <a:ext cx="1115568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>
                <a:solidFill>
                  <a:srgbClr val="666C64"/>
                </a:solidFill>
                <a:latin typeface="Arial"/>
              </a:rPr>
              <a:t>СУХО · презентация для СВО и армии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DE6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02920" y="457200"/>
            <a:ext cx="128016" cy="658368"/>
          </a:xfrm>
          <a:prstGeom prst="rect">
            <a:avLst/>
          </a:prstGeom>
          <a:solidFill>
            <a:srgbClr val="C491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240" y="384048"/>
            <a:ext cx="10698480" cy="10058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C4913A"/>
                </a:solidFill>
                <a:latin typeface="Arial"/>
              </a:rPr>
              <a:t>ЛИНЕЙКА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000" b="1">
                <a:solidFill>
                  <a:srgbClr val="191F18"/>
                </a:solidFill>
                <a:latin typeface="Arial"/>
              </a:rPr>
              <a:t>Армейские модификации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1572768"/>
            <a:ext cx="10607040" cy="17780"/>
          </a:xfrm>
          <a:prstGeom prst="rect">
            <a:avLst/>
          </a:prstGeom>
          <a:solidFill>
            <a:srgbClr val="D8D2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777240" y="2011680"/>
            <a:ext cx="2587752" cy="35661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777240" y="2011680"/>
            <a:ext cx="2587752" cy="777240"/>
          </a:xfrm>
          <a:prstGeom prst="rect">
            <a:avLst/>
          </a:prstGeom>
          <a:solidFill>
            <a:srgbClr val="4B5A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77240" y="2139696"/>
            <a:ext cx="2587752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2000" b="1">
                <a:solidFill>
                  <a:srgbClr val="FFFFFF"/>
                </a:solidFill>
                <a:latin typeface="Arial"/>
              </a:rPr>
              <a:t>ШТУРМ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2926080"/>
            <a:ext cx="2587752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dirty="0">
                <a:solidFill>
                  <a:srgbClr val="3E7A3A"/>
                </a:solidFill>
                <a:latin typeface="Arial"/>
              </a:rPr>
              <a:t>ГОТОВ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0120" y="3429000"/>
            <a:ext cx="2221992" cy="2011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0">
                <a:solidFill>
                  <a:srgbClr val="191F18"/>
                </a:solidFill>
                <a:latin typeface="Arial"/>
              </a:rPr>
              <a:t>Базовая модель для бойцов СВО: сухой сон, защита, переноска.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520440" y="2011680"/>
            <a:ext cx="2587752" cy="35661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3520440" y="2011680"/>
            <a:ext cx="2587752" cy="777240"/>
          </a:xfrm>
          <a:prstGeom prst="rect">
            <a:avLst/>
          </a:prstGeom>
          <a:solidFill>
            <a:srgbClr val="4B5A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3520440" y="2139696"/>
            <a:ext cx="2587752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2000" b="1">
                <a:solidFill>
                  <a:srgbClr val="FFFFFF"/>
                </a:solidFill>
                <a:latin typeface="Arial"/>
              </a:rPr>
              <a:t>ЭВАК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20440" y="2926080"/>
            <a:ext cx="2587752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100" b="1" dirty="0">
                <a:solidFill>
                  <a:srgbClr val="3E7A3A"/>
                </a:solidFill>
                <a:latin typeface="Arial"/>
              </a:rPr>
              <a:t>ГОТОВ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03320" y="3429000"/>
            <a:ext cx="2221992" cy="2011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0">
                <a:solidFill>
                  <a:srgbClr val="191F18"/>
                </a:solidFill>
                <a:latin typeface="Arial"/>
              </a:rPr>
              <a:t>Медицинская версия: усиленные стропы под вынос раненого.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263640" y="2011680"/>
            <a:ext cx="2587752" cy="35661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6263640" y="2011680"/>
            <a:ext cx="2587752" cy="777240"/>
          </a:xfrm>
          <a:prstGeom prst="rect">
            <a:avLst/>
          </a:prstGeom>
          <a:solidFill>
            <a:srgbClr val="4B5A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6263640" y="2139696"/>
            <a:ext cx="2587752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2000" b="1">
                <a:solidFill>
                  <a:srgbClr val="FFFFFF"/>
                </a:solidFill>
                <a:latin typeface="Arial"/>
              </a:rPr>
              <a:t>РАЗВЕДКА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63640" y="2926080"/>
            <a:ext cx="2587752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1" dirty="0">
                <a:solidFill>
                  <a:srgbClr val="666C64"/>
                </a:solidFill>
                <a:latin typeface="Arial"/>
              </a:rPr>
              <a:t>В РАЗРАБОТКЕ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3429000"/>
            <a:ext cx="2221992" cy="2011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0">
                <a:solidFill>
                  <a:srgbClr val="191F18"/>
                </a:solidFill>
                <a:latin typeface="Arial"/>
              </a:rPr>
              <a:t>Облегчённая версия: компактность, тёмные цвета, быстрый сбор.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9006840" y="2011680"/>
            <a:ext cx="2587752" cy="35661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9006840" y="2011680"/>
            <a:ext cx="2587752" cy="777240"/>
          </a:xfrm>
          <a:prstGeom prst="rect">
            <a:avLst/>
          </a:prstGeom>
          <a:solidFill>
            <a:srgbClr val="4B5A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9006840" y="2139696"/>
            <a:ext cx="2587752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2000" b="1">
                <a:solidFill>
                  <a:srgbClr val="FFFFFF"/>
                </a:solidFill>
                <a:latin typeface="Arial"/>
              </a:rPr>
              <a:t>ТЕНЬ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006840" y="2926080"/>
            <a:ext cx="2587752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100" b="1" dirty="0">
                <a:solidFill>
                  <a:srgbClr val="666C64"/>
                </a:solidFill>
                <a:latin typeface="Arial"/>
              </a:rPr>
              <a:t>В РАЗРАБОТКЕ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189720" y="3429000"/>
            <a:ext cx="2221992" cy="2011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0">
                <a:solidFill>
                  <a:srgbClr val="191F18"/>
                </a:solidFill>
                <a:latin typeface="Arial"/>
              </a:rPr>
              <a:t>Маскировочная версия: верхний слой против тепловизоров и оптики.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02920" y="6419088"/>
            <a:ext cx="1115568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sz="900" b="0">
                <a:solidFill>
                  <a:srgbClr val="666C64"/>
                </a:solidFill>
                <a:latin typeface="Arial"/>
              </a:rPr>
              <a:t>СУХО · презентация для СВО и армии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946</Words>
  <Application>Microsoft Office PowerPoint</Application>
  <PresentationFormat>Широкоэкранный</PresentationFormat>
  <Paragraphs>137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Дарья Руцинская</cp:lastModifiedBy>
  <cp:revision>2</cp:revision>
  <dcterms:created xsi:type="dcterms:W3CDTF">2013-01-27T09:14:16Z</dcterms:created>
  <dcterms:modified xsi:type="dcterms:W3CDTF">2026-07-27T23:06:45Z</dcterms:modified>
  <cp:category/>
</cp:coreProperties>
</file>